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59.xml" ContentType="application/vnd.openxmlformats-officedocument.presentationml.tags+xml"/>
  <Override PartName="/ppt/notesSlides/notesSlide5.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notesSlides/notesSlide6.xml" ContentType="application/vnd.openxmlformats-officedocument.presentationml.notesSlide+xml"/>
  <Override PartName="/ppt/tags/tag62.xml" ContentType="application/vnd.openxmlformats-officedocument.presentationml.tags+xml"/>
  <Override PartName="/ppt/ink/ink1.xml" ContentType="application/inkml+xml"/>
  <Override PartName="/ppt/ink/ink2.xml" ContentType="application/inkml+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7.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8.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9.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10.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76"/>
  </p:notesMasterIdLst>
  <p:handoutMasterIdLst>
    <p:handoutMasterId r:id="rId77"/>
  </p:handoutMasterIdLst>
  <p:sldIdLst>
    <p:sldId id="745" r:id="rId3"/>
    <p:sldId id="764" r:id="rId4"/>
    <p:sldId id="290" r:id="rId5"/>
    <p:sldId id="757" r:id="rId6"/>
    <p:sldId id="307" r:id="rId7"/>
    <p:sldId id="375" r:id="rId8"/>
    <p:sldId id="293" r:id="rId9"/>
    <p:sldId id="758" r:id="rId10"/>
    <p:sldId id="748" r:id="rId11"/>
    <p:sldId id="427" r:id="rId12"/>
    <p:sldId id="667" r:id="rId13"/>
    <p:sldId id="746" r:id="rId14"/>
    <p:sldId id="753" r:id="rId15"/>
    <p:sldId id="283" r:id="rId16"/>
    <p:sldId id="669" r:id="rId17"/>
    <p:sldId id="703" r:id="rId18"/>
    <p:sldId id="704" r:id="rId19"/>
    <p:sldId id="755" r:id="rId20"/>
    <p:sldId id="769" r:id="rId21"/>
    <p:sldId id="741" r:id="rId22"/>
    <p:sldId id="372" r:id="rId23"/>
    <p:sldId id="742" r:id="rId24"/>
    <p:sldId id="288" r:id="rId25"/>
    <p:sldId id="668" r:id="rId26"/>
    <p:sldId id="539" r:id="rId27"/>
    <p:sldId id="707" r:id="rId28"/>
    <p:sldId id="760" r:id="rId29"/>
    <p:sldId id="651" r:id="rId30"/>
    <p:sldId id="708" r:id="rId31"/>
    <p:sldId id="541" r:id="rId32"/>
    <p:sldId id="710" r:id="rId33"/>
    <p:sldId id="743" r:id="rId34"/>
    <p:sldId id="711" r:id="rId35"/>
    <p:sldId id="765" r:id="rId36"/>
    <p:sldId id="525" r:id="rId37"/>
    <p:sldId id="712" r:id="rId38"/>
    <p:sldId id="713" r:id="rId39"/>
    <p:sldId id="714" r:id="rId40"/>
    <p:sldId id="715" r:id="rId41"/>
    <p:sldId id="716" r:id="rId42"/>
    <p:sldId id="766" r:id="rId43"/>
    <p:sldId id="717" r:id="rId44"/>
    <p:sldId id="718" r:id="rId45"/>
    <p:sldId id="761" r:id="rId46"/>
    <p:sldId id="744" r:id="rId47"/>
    <p:sldId id="763" r:id="rId48"/>
    <p:sldId id="719" r:id="rId49"/>
    <p:sldId id="720" r:id="rId50"/>
    <p:sldId id="754" r:id="rId51"/>
    <p:sldId id="749" r:id="rId52"/>
    <p:sldId id="751" r:id="rId53"/>
    <p:sldId id="721" r:id="rId54"/>
    <p:sldId id="722" r:id="rId55"/>
    <p:sldId id="723" r:id="rId56"/>
    <p:sldId id="724" r:id="rId57"/>
    <p:sldId id="725" r:id="rId58"/>
    <p:sldId id="770" r:id="rId59"/>
    <p:sldId id="771" r:id="rId60"/>
    <p:sldId id="726" r:id="rId61"/>
    <p:sldId id="727" r:id="rId62"/>
    <p:sldId id="728" r:id="rId63"/>
    <p:sldId id="732" r:id="rId64"/>
    <p:sldId id="733" r:id="rId65"/>
    <p:sldId id="734" r:id="rId66"/>
    <p:sldId id="735" r:id="rId67"/>
    <p:sldId id="736" r:id="rId68"/>
    <p:sldId id="737" r:id="rId69"/>
    <p:sldId id="738" r:id="rId70"/>
    <p:sldId id="740" r:id="rId71"/>
    <p:sldId id="759" r:id="rId72"/>
    <p:sldId id="756" r:id="rId73"/>
    <p:sldId id="768" r:id="rId74"/>
    <p:sldId id="767" r:id="rId7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7"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692B99"/>
    <a:srgbClr val="C8A1E5"/>
    <a:srgbClr val="8F46C8"/>
    <a:srgbClr val="FFFFFF"/>
    <a:srgbClr val="DE8300"/>
    <a:srgbClr val="9956CC"/>
    <a:srgbClr val="D9D9D9"/>
    <a:srgbClr val="DCDCDC"/>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78" autoAdjust="0"/>
    <p:restoredTop sz="93548" autoAdjust="0"/>
  </p:normalViewPr>
  <p:slideViewPr>
    <p:cSldViewPr snapToGrid="0">
      <p:cViewPr varScale="1">
        <p:scale>
          <a:sx n="57" d="100"/>
          <a:sy n="57" d="100"/>
        </p:scale>
        <p:origin x="992" y="36"/>
      </p:cViewPr>
      <p:guideLst>
        <p:guide orient="horz" pos="2047"/>
        <p:guide pos="3840"/>
      </p:guideLst>
    </p:cSldViewPr>
  </p:slideViewPr>
  <p:notesTextViewPr>
    <p:cViewPr>
      <p:scale>
        <a:sx n="3" d="2"/>
        <a:sy n="3" d="2"/>
      </p:scale>
      <p:origin x="0" y="0"/>
    </p:cViewPr>
  </p:notesTextViewPr>
  <p:notesViewPr>
    <p:cSldViewPr snapToGrid="0">
      <p:cViewPr varScale="1">
        <p:scale>
          <a:sx n="51" d="100"/>
          <a:sy n="51" d="100"/>
        </p:scale>
        <p:origin x="2692" y="4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C3F5919-D16F-4EFF-99A8-1E71CF98EBD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620F118E-9BF4-42C3-B6B1-CD62666888C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A468C8-BC6F-41B1-804B-3779447B9A40}" type="datetimeFigureOut">
              <a:rPr lang="zh-CN" altLang="en-US" smtClean="0"/>
              <a:t>2025/9/24</a:t>
            </a:fld>
            <a:endParaRPr lang="zh-CN" altLang="en-US"/>
          </a:p>
        </p:txBody>
      </p:sp>
      <p:sp>
        <p:nvSpPr>
          <p:cNvPr id="4" name="页脚占位符 3">
            <a:extLst>
              <a:ext uri="{FF2B5EF4-FFF2-40B4-BE49-F238E27FC236}">
                <a16:creationId xmlns:a16="http://schemas.microsoft.com/office/drawing/2014/main" id="{49A6F11B-489F-402D-BD66-DF515CEB574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D91F5BA8-D1A1-4266-84EB-24045A86E6B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9B82E3-6671-410E-8A3E-1EEE7E800462}" type="slidenum">
              <a:rPr lang="zh-CN" altLang="en-US" smtClean="0"/>
              <a:t>‹#›</a:t>
            </a:fld>
            <a:endParaRPr lang="zh-CN" altLang="en-US"/>
          </a:p>
        </p:txBody>
      </p:sp>
    </p:spTree>
    <p:extLst>
      <p:ext uri="{BB962C8B-B14F-4D97-AF65-F5344CB8AC3E}">
        <p14:creationId xmlns:p14="http://schemas.microsoft.com/office/powerpoint/2010/main" val="369902139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3T14:14:17.320"/>
    </inkml:context>
    <inkml:brush xml:id="br0">
      <inkml:brushProperty name="width" value="0.025" units="cm"/>
      <inkml:brushProperty name="height" value="0.025" units="cm"/>
      <inkml:brushProperty name="color" value="#E71224"/>
    </inkml:brush>
  </inkml:definitions>
  <inkml:trace contextRef="#ctx0" brushRef="#br0">1 375 24575,'28'-10'0,"-1"2"0,-2-1 0,1-1 0,-1-2 0,26-16 0,10-12 0,60-37 0,-99 65 0,2 0 0,-1 2 0,42-12 0,53-19 0,-6 2 0,-91 32 0,0 2 0,36-5 0,-48 10 0,-1 0 0,1 0 0,-1 0 0,1 1 0,0 1 0,-1 0 0,0 0 0,1 0 0,14 7 0,11 10 0,0 0 0,-2 2 0,58 50 0,-72-57 0,-10-7 0,1 1 0,1-2 0,-1 1 0,1-1 0,0-1 0,1 0 0,-1 0 0,1-1 0,0 0 0,0-1 0,0-1 0,0 1 0,1-2 0,-1 1 0,1-2 0,-1 0 0,22-2 0,333-81 0,-361 82 0,21-7 0,0 0 0,0-2 0,0-1 0,36-22 0,-46 23 0,0 1 0,0 1 0,0 0 0,36-10 0,-47 17 0,1-1 0,0 2 0,0-1 0,-1 1 0,1-1 0,0 2 0,0-1 0,0 1 0,-1-1 0,1 2 0,0-1 0,-1 1 0,1 0 0,-1 0 0,0 0 0,1 1 0,-1-1 0,0 1 0,6 6 0,32 28 0,-34-28 0,1-1 0,0 1 0,0-2 0,0 1 0,1-1 0,0-1 0,0 0 0,23 8 0,-19-10 0,0 0 0,1-1 0,-1-1 0,1 0 0,0-1 0,-1-1 0,1-1 0,0 0 0,-1-1 0,1 0 0,-1-1 0,0-1 0,0-1 0,0 0 0,0-1 0,-1 0 0,0-1 0,15-11 0,0-2 0,2 1 0,62-29 0,-81 43 0,0 0 0,0 1 0,1 1 0,-1 0 0,1 1 0,-1 1 0,1-1 0,0 2 0,0 0 0,0 1 0,22 3 0,-24-2 0,178 29 0,-168-29 0,0-1 0,0-2 0,-1 0 0,1-1 0,0-1 0,0-1 0,22-7 0,-13 1 0,1 1 0,0 1 0,0 2 0,0 2 0,36-2 0,-55 6 0,-1 1 0,1 0 0,0 0 0,-1 2 0,1-1 0,-1 1 0,15 6 0,-19-5 0,0-1 0,0 1 0,0 0 0,-1 1 0,0 0 0,0 0 0,0 0 0,0 0 0,-1 1 0,0 0 0,0 0 0,4 8 0,67 100-1365,-60-93-5461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3T14:14:23.407"/>
    </inkml:context>
    <inkml:brush xml:id="br0">
      <inkml:brushProperty name="width" value="0.025" units="cm"/>
      <inkml:brushProperty name="height" value="0.025" units="cm"/>
      <inkml:brushProperty name="color" value="#E71224"/>
    </inkml:brush>
  </inkml:definitions>
  <inkml:trace contextRef="#ctx0" brushRef="#br0">1 220 24575,'0'-2'0,"1"0"0,-1 0 0,0 0 0,1 0 0,0 0 0,-1 0 0,1 1 0,0-1 0,0 0 0,0 0 0,0 0 0,1 1 0,-1-1 0,0 1 0,1-1 0,-1 1 0,1-1 0,-1 1 0,1 0 0,0 0 0,0 0 0,-1 0 0,1 0 0,3-1 0,5-2 0,1 0 0,-1 0 0,14-2 0,-21 6 0,270-79 0,-230 66 0,0 2 0,1 1 0,-1 3 0,2 2 0,80 0 0,-88 4 0,-15 0 0,-1 1 0,29 4 0,-44-4 0,-1 2 0,1-1 0,0 0 0,-1 1 0,0 0 0,1 0 0,-1 1 0,0-1 0,0 1 0,-1 0 0,1 1 0,0-1 0,6 8 0,10 14 0,27 44 0,-32-45 0,0 0 0,33 35 0,-46-55 0,1-1 0,-1 0 0,1-1 0,-1 1 0,1-1 0,0 1 0,0-1 0,0 0 0,0 0 0,0-1 0,1 1 0,-1-1 0,0 0 0,1 0 0,6 0 0,-5-1 0,1-1 0,0 1 0,-1-1 0,1 0 0,0-1 0,-1 0 0,0 0 0,1 0 0,7-5 0,5-4 0,0 0 0,-1-2 0,0 0 0,-1-1 0,18-20 0,-12 11 0,1 1 0,1 1 0,37-23 0,-49 36 0,1 0 0,-1 2 0,2 0 0,-1 0 0,1 1 0,-1 1 0,1 1 0,0 0 0,20-1 0,-19 3 0,1 0 0,-1 1 0,0 1 0,27 4 0,-37-4 0,-1 1 0,0-1 0,0 1 0,0 0 0,-1 0 0,1 0 0,0 1 0,-1 0 0,0 0 0,1 0 0,-1 0 0,0 1 0,-1-1 0,1 1 0,-1 0 0,1 0 0,-1 1 0,3 5 0,-2-2 0,0-1 0,-1-1 0,1 1 0,0-1 0,1 0 0,5 7 0,-8-12 0,0 1 0,0-1 0,0 1 0,0-1 0,0 0 0,0 1 0,1-1 0,-1 0 0,0-1 0,0 1 0,1 0 0,-1-1 0,1 1 0,-1-1 0,1 0 0,-1 0 0,1 0 0,-1 0 0,0 0 0,4-1 0,2-1 0,0 0 0,0-1 0,0-1 0,-1 1 0,1-1 0,-1 0 0,0-1 0,0 1 0,0-2 0,-1 1 0,0-1 0,6-6 0,-4 4 0,0 0 0,1 1 0,0 0 0,0 1 0,0 0 0,17-8 0,7 3 0,1 2 0,1 2 0,0 1 0,-1 2 0,49-1 0,-73 5 0,0-1 0,-1 2 0,1-1 0,13 4 0,-19-3 0,0 0 0,0 0 0,0 1 0,-1 0 0,1-1 0,0 1 0,-1 1 0,1-1 0,-1 1 0,0-1 0,0 1 0,6 6 0,-2-1 0,2 0 0,-1 0 0,1 0 0,0-2 0,1 1 0,0-1 0,0 0 0,0-1 0,1 0 0,0-1 0,-1 0 0,2 0 0,-1-1 0,0-1 0,1 0 0,-1-1 0,1 0 0,-1 0 0,13-2 0,3-1 0,0-2 0,0 0 0,0-2 0,0-1 0,-1-1 0,0-1 0,26-13 0,-19 7 0,1 1 0,39-10 0,-60 20 0,-1 2 0,1-1 0,-1 2 0,1-1 0,0 2 0,-1 0 0,1 0 0,0 1 0,21 5 0,-26-4 21,-1 1 1,0 0-1,0 0 0,0 1 0,-1 0 0,1 0 0,-1 0 1,0 1-1,0 0 0,0 0 0,-1 0 0,7 10 0,4 7-82,-1 0-1,15 31 1,14 20-1395,-26-51-5370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2025/9/24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baike.baidu.com/item/%E6%91%A9%E5%B0%94%E5%AE%9A%E5%BE%8B"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bilibili.com/video/BV1qp4y187GK/"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27829026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答案</a:t>
            </a:r>
            <a:r>
              <a:rPr lang="en-US" altLang="zh-CN" b="1" dirty="0"/>
              <a:t>: C</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57</a:t>
            </a:fld>
            <a:endParaRPr lang="zh-CN" altLang="en-US"/>
          </a:p>
        </p:txBody>
      </p:sp>
    </p:spTree>
    <p:extLst>
      <p:ext uri="{BB962C8B-B14F-4D97-AF65-F5344CB8AC3E}">
        <p14:creationId xmlns:p14="http://schemas.microsoft.com/office/powerpoint/2010/main" val="4187105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333333"/>
                </a:solidFill>
                <a:effectLst/>
                <a:latin typeface="Helvetica Neue"/>
              </a:rPr>
              <a:t>随着功率增大，散热问题也越来越成为一个无法逾越的障碍。据测算，主频每增加</a:t>
            </a:r>
            <a:r>
              <a:rPr lang="en-US" altLang="zh-CN" b="0" i="0" dirty="0">
                <a:solidFill>
                  <a:srgbClr val="333333"/>
                </a:solidFill>
                <a:effectLst/>
                <a:latin typeface="Helvetica Neue"/>
              </a:rPr>
              <a:t>1G</a:t>
            </a:r>
            <a:r>
              <a:rPr lang="zh-CN" altLang="en-US" b="0" i="0" dirty="0">
                <a:solidFill>
                  <a:srgbClr val="333333"/>
                </a:solidFill>
                <a:effectLst/>
                <a:latin typeface="Helvetica Neue"/>
              </a:rPr>
              <a:t>，功耗将上升</a:t>
            </a:r>
            <a:r>
              <a:rPr lang="en-US" altLang="zh-CN" b="0" i="0" dirty="0">
                <a:solidFill>
                  <a:srgbClr val="333333"/>
                </a:solidFill>
                <a:effectLst/>
                <a:latin typeface="Helvetica Neue"/>
              </a:rPr>
              <a:t>25</a:t>
            </a:r>
            <a:r>
              <a:rPr lang="zh-CN" altLang="en-US" b="0" i="0" dirty="0">
                <a:solidFill>
                  <a:srgbClr val="333333"/>
                </a:solidFill>
                <a:effectLst/>
                <a:latin typeface="Helvetica Neue"/>
              </a:rPr>
              <a:t>瓦，而在芯片功耗超过</a:t>
            </a:r>
            <a:r>
              <a:rPr lang="en-US" altLang="zh-CN" b="0" i="0" dirty="0">
                <a:solidFill>
                  <a:srgbClr val="333333"/>
                </a:solidFill>
                <a:effectLst/>
                <a:latin typeface="Helvetica Neue"/>
              </a:rPr>
              <a:t>150</a:t>
            </a:r>
            <a:r>
              <a:rPr lang="zh-CN" altLang="en-US" b="0" i="0" dirty="0">
                <a:solidFill>
                  <a:srgbClr val="333333"/>
                </a:solidFill>
                <a:effectLst/>
                <a:latin typeface="Helvetica Neue"/>
              </a:rPr>
              <a:t>瓦后，现有的风冷散热系统将无法满足散热的需要。</a:t>
            </a:r>
            <a:r>
              <a:rPr lang="en-US" altLang="zh-CN" b="0" i="0" dirty="0">
                <a:solidFill>
                  <a:srgbClr val="333333"/>
                </a:solidFill>
                <a:effectLst/>
                <a:latin typeface="Helvetica Neue"/>
              </a:rPr>
              <a:t>3.4GHz</a:t>
            </a:r>
            <a:r>
              <a:rPr lang="zh-CN" altLang="en-US" b="0" i="0" dirty="0">
                <a:solidFill>
                  <a:srgbClr val="333333"/>
                </a:solidFill>
                <a:effectLst/>
                <a:latin typeface="Helvetica Neue"/>
              </a:rPr>
              <a:t>的奔腾四至尊版，晶体管达</a:t>
            </a:r>
            <a:r>
              <a:rPr lang="en-US" altLang="zh-CN" b="0" i="0" dirty="0">
                <a:solidFill>
                  <a:srgbClr val="333333"/>
                </a:solidFill>
                <a:effectLst/>
                <a:latin typeface="Helvetica Neue"/>
              </a:rPr>
              <a:t>1.78</a:t>
            </a:r>
            <a:r>
              <a:rPr lang="zh-CN" altLang="en-US" b="0" i="0" dirty="0">
                <a:solidFill>
                  <a:srgbClr val="333333"/>
                </a:solidFill>
                <a:effectLst/>
                <a:latin typeface="Helvetica Neue"/>
              </a:rPr>
              <a:t>亿个，最高功耗已达</a:t>
            </a:r>
            <a:r>
              <a:rPr lang="en-US" altLang="zh-CN" b="0" i="0" dirty="0">
                <a:solidFill>
                  <a:srgbClr val="333333"/>
                </a:solidFill>
                <a:effectLst/>
                <a:latin typeface="Helvetica Neue"/>
              </a:rPr>
              <a:t>135</a:t>
            </a:r>
            <a:r>
              <a:rPr lang="zh-CN" altLang="en-US" b="0" i="0" dirty="0">
                <a:solidFill>
                  <a:srgbClr val="333333"/>
                </a:solidFill>
                <a:effectLst/>
                <a:latin typeface="Helvetica Neue"/>
              </a:rPr>
              <a:t>瓦。实际上，在奔腾四推出后不久，就在批评家那里获得了“电炉”的美称。更有好事者用它来玩煎蛋的游戏。</a:t>
            </a:r>
          </a:p>
          <a:p>
            <a:pPr algn="l"/>
            <a:r>
              <a:rPr lang="zh-CN" altLang="en-US" b="0" i="0" dirty="0">
                <a:solidFill>
                  <a:srgbClr val="333333"/>
                </a:solidFill>
                <a:effectLst/>
                <a:latin typeface="Helvetica Neue"/>
              </a:rPr>
              <a:t>很显然，当晶体管数量增加导致功耗增长超过性能增长速度后，处理器的可靠性就会受到致命性的影响。就连戈登摩尔本人似乎也依稀看到了“主频为王”这条路的尽头</a:t>
            </a:r>
            <a:r>
              <a:rPr lang="en-US" altLang="zh-CN" b="0" i="0" dirty="0">
                <a:solidFill>
                  <a:srgbClr val="333333"/>
                </a:solidFill>
                <a:effectLst/>
                <a:latin typeface="Helvetica Neue"/>
              </a:rPr>
              <a:t>——2005</a:t>
            </a:r>
            <a:r>
              <a:rPr lang="zh-CN" altLang="en-US" b="0" i="0" dirty="0">
                <a:solidFill>
                  <a:srgbClr val="333333"/>
                </a:solidFill>
                <a:effectLst/>
                <a:latin typeface="Helvetica Neue"/>
              </a:rPr>
              <a:t>年</a:t>
            </a:r>
            <a:r>
              <a:rPr lang="en-US" altLang="zh-CN" b="0" i="0" dirty="0">
                <a:solidFill>
                  <a:srgbClr val="333333"/>
                </a:solidFill>
                <a:effectLst/>
                <a:latin typeface="Helvetica Neue"/>
              </a:rPr>
              <a:t>4</a:t>
            </a:r>
            <a:r>
              <a:rPr lang="zh-CN" altLang="en-US" b="0" i="0" dirty="0">
                <a:solidFill>
                  <a:srgbClr val="333333"/>
                </a:solidFill>
                <a:effectLst/>
                <a:latin typeface="Helvetica Neue"/>
              </a:rPr>
              <a:t>月，他曾公开表示，引领半导体市场接近</a:t>
            </a:r>
            <a:r>
              <a:rPr lang="en-US" altLang="zh-CN" b="0" i="0" dirty="0">
                <a:solidFill>
                  <a:srgbClr val="333333"/>
                </a:solidFill>
                <a:effectLst/>
                <a:latin typeface="Helvetica Neue"/>
              </a:rPr>
              <a:t>40</a:t>
            </a:r>
            <a:r>
              <a:rPr lang="zh-CN" altLang="en-US" b="0" i="0" dirty="0">
                <a:solidFill>
                  <a:srgbClr val="333333"/>
                </a:solidFill>
                <a:effectLst/>
                <a:latin typeface="Helvetica Neue"/>
              </a:rPr>
              <a:t>年的“</a:t>
            </a:r>
            <a:r>
              <a:rPr lang="zh-CN" altLang="en-US" b="0" i="0" u="none" strike="noStrike" dirty="0">
                <a:solidFill>
                  <a:srgbClr val="136EC2"/>
                </a:solidFill>
                <a:effectLst/>
                <a:latin typeface="Helvetica Neue"/>
                <a:hlinkClick r:id="rId3"/>
              </a:rPr>
              <a:t>摩尔定律</a:t>
            </a:r>
            <a:r>
              <a:rPr lang="zh-CN" altLang="en-US" b="0" i="0" dirty="0">
                <a:solidFill>
                  <a:srgbClr val="333333"/>
                </a:solidFill>
                <a:effectLst/>
                <a:latin typeface="Helvetica Neue"/>
              </a:rPr>
              <a:t>”，在未来</a:t>
            </a:r>
            <a:r>
              <a:rPr lang="en-US" altLang="zh-CN" b="0" i="0" dirty="0">
                <a:solidFill>
                  <a:srgbClr val="333333"/>
                </a:solidFill>
                <a:effectLst/>
                <a:latin typeface="Helvetica Neue"/>
              </a:rPr>
              <a:t>10</a:t>
            </a:r>
            <a:r>
              <a:rPr lang="zh-CN" altLang="en-US" b="0" i="0" dirty="0">
                <a:solidFill>
                  <a:srgbClr val="333333"/>
                </a:solidFill>
                <a:effectLst/>
                <a:latin typeface="Helvetica Neue"/>
              </a:rPr>
              <a:t>年至</a:t>
            </a:r>
            <a:r>
              <a:rPr lang="en-US" altLang="zh-CN" b="0" i="0" dirty="0">
                <a:solidFill>
                  <a:srgbClr val="333333"/>
                </a:solidFill>
                <a:effectLst/>
                <a:latin typeface="Helvetica Neue"/>
              </a:rPr>
              <a:t>20</a:t>
            </a:r>
            <a:r>
              <a:rPr lang="zh-CN" altLang="en-US" b="0" i="0" dirty="0">
                <a:solidFill>
                  <a:srgbClr val="333333"/>
                </a:solidFill>
                <a:effectLst/>
                <a:latin typeface="Helvetica Neue"/>
              </a:rPr>
              <a:t>年内可能失效。</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1492858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、第</a:t>
            </a:r>
            <a:r>
              <a:rPr lang="en-US" altLang="zh-CN" dirty="0"/>
              <a:t>1</a:t>
            </a:r>
            <a:r>
              <a:rPr lang="zh-CN" altLang="en-US" dirty="0"/>
              <a:t>代：电子管数字机（</a:t>
            </a:r>
            <a:r>
              <a:rPr lang="en-US" altLang="zh-CN" dirty="0"/>
              <a:t>1946—1958</a:t>
            </a:r>
            <a:r>
              <a:rPr lang="zh-CN" altLang="en-US" dirty="0"/>
              <a:t>年），硬件方面，逻辑元件采用的是真空电子管，主存储器采用汞延迟线、阴极射线示波管静电存储器、磁鼓、磁芯；外存储器采用的是磁带。软件方面采用的是机器语言、汇编语言。应用领域以军事和科学计算为主。</a:t>
            </a:r>
          </a:p>
          <a:p>
            <a:r>
              <a:rPr lang="zh-CN" altLang="en-US" dirty="0"/>
              <a:t>缺点是体积大、功耗高、可靠性差。速度慢（一般为每秒数千次至数万次）、价格昂贵，但为以后的计算机发展奠定了基础。</a:t>
            </a:r>
          </a:p>
          <a:p>
            <a:r>
              <a:rPr lang="en-US" altLang="zh-CN" dirty="0"/>
              <a:t>2</a:t>
            </a:r>
            <a:r>
              <a:rPr lang="zh-CN" altLang="en-US" dirty="0"/>
              <a:t>、第</a:t>
            </a:r>
            <a:r>
              <a:rPr lang="en-US" altLang="zh-CN" dirty="0"/>
              <a:t>2</a:t>
            </a:r>
            <a:r>
              <a:rPr lang="zh-CN" altLang="en-US" dirty="0"/>
              <a:t>代：晶体管数字机（</a:t>
            </a:r>
            <a:r>
              <a:rPr lang="en-US" altLang="zh-CN" dirty="0"/>
              <a:t>1958—1964</a:t>
            </a:r>
            <a:r>
              <a:rPr lang="zh-CN" altLang="en-US" dirty="0"/>
              <a:t>年），软件方面的操作系统、高级语言及其编译程序应用领域以科学计算和事务处理为主，并开始进入工业控制领域。特点是体积缩小、能耗降低、可靠性提高、运算速度提高、性能比第</a:t>
            </a:r>
            <a:r>
              <a:rPr lang="en-US" altLang="zh-CN" dirty="0"/>
              <a:t>1</a:t>
            </a:r>
            <a:r>
              <a:rPr lang="zh-CN" altLang="en-US" dirty="0"/>
              <a:t>代计算机有很大的提高。</a:t>
            </a:r>
          </a:p>
          <a:p>
            <a:r>
              <a:rPr lang="en-US" altLang="zh-CN" dirty="0"/>
              <a:t>3</a:t>
            </a:r>
            <a:r>
              <a:rPr lang="zh-CN" altLang="en-US" dirty="0"/>
              <a:t>、第</a:t>
            </a:r>
            <a:r>
              <a:rPr lang="en-US" altLang="zh-CN" dirty="0"/>
              <a:t>3</a:t>
            </a:r>
            <a:r>
              <a:rPr lang="zh-CN" altLang="en-US" dirty="0"/>
              <a:t>代：集成电路数字机（</a:t>
            </a:r>
            <a:r>
              <a:rPr lang="en-US" altLang="zh-CN" dirty="0"/>
              <a:t>1964—1970</a:t>
            </a:r>
            <a:r>
              <a:rPr lang="zh-CN" altLang="en-US" dirty="0"/>
              <a:t>年），硬件方面，逻辑元件采用中、小规模集成电路，主存储器仍采用磁芯。软件方面出现了分时操作系统以及结构化、规模化程序设计方法。特点是速度更快，而且可靠性有了显著提高，价格进一步下降，产品走向了通用化、系列化和标准化等</a:t>
            </a:r>
          </a:p>
          <a:p>
            <a:r>
              <a:rPr lang="en-US" altLang="zh-CN" dirty="0"/>
              <a:t>4</a:t>
            </a:r>
            <a:r>
              <a:rPr lang="zh-CN" altLang="en-US" dirty="0"/>
              <a:t>、第</a:t>
            </a:r>
            <a:r>
              <a:rPr lang="en-US" altLang="zh-CN" dirty="0"/>
              <a:t>4</a:t>
            </a:r>
            <a:r>
              <a:rPr lang="zh-CN" altLang="en-US" dirty="0"/>
              <a:t>代：大规模集成电路机（</a:t>
            </a:r>
            <a:r>
              <a:rPr lang="en-US" altLang="zh-CN" dirty="0"/>
              <a:t>1970</a:t>
            </a:r>
            <a:r>
              <a:rPr lang="zh-CN" altLang="en-US" dirty="0"/>
              <a:t>年至今），硬件方面，逻辑元件采用大规模和超大规模集成电路（</a:t>
            </a:r>
            <a:r>
              <a:rPr lang="en-US" altLang="zh-CN" dirty="0"/>
              <a:t>LSI</a:t>
            </a:r>
            <a:r>
              <a:rPr lang="zh-CN" altLang="en-US" dirty="0"/>
              <a:t>和</a:t>
            </a:r>
            <a:r>
              <a:rPr lang="en-US" altLang="zh-CN" dirty="0"/>
              <a:t>VLSI</a:t>
            </a:r>
            <a:r>
              <a:rPr lang="zh-CN" altLang="en-US" dirty="0"/>
              <a:t>）。软件方面出现了数据库管理系统、网络管理系统和面向对象语言等。</a:t>
            </a:r>
            <a:r>
              <a:rPr lang="en-US" altLang="zh-CN" dirty="0"/>
              <a:t>1971</a:t>
            </a:r>
            <a:r>
              <a:rPr lang="zh-CN" altLang="en-US" dirty="0"/>
              <a:t>年世界上第一台微处理器在美国硅谷诞生，开创了微型计算机的新时代。</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1458144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hlinkClick r:id="rId3"/>
              </a:rPr>
              <a:t>第一个实时操作系统</a:t>
            </a:r>
            <a:r>
              <a:rPr lang="en-US" altLang="zh-CN" dirty="0">
                <a:hlinkClick r:id="rId3"/>
              </a:rPr>
              <a:t>_</a:t>
            </a:r>
            <a:r>
              <a:rPr lang="zh-CN" altLang="en-US" dirty="0">
                <a:hlinkClick r:id="rId3"/>
              </a:rPr>
              <a:t>哔哩哔哩</a:t>
            </a:r>
            <a:r>
              <a:rPr lang="en-US" altLang="zh-CN" dirty="0">
                <a:hlinkClick r:id="rId3"/>
              </a:rPr>
              <a:t>_</a:t>
            </a:r>
            <a:r>
              <a:rPr lang="en-US" altLang="zh-CN" dirty="0" err="1">
                <a:hlinkClick r:id="rId3"/>
              </a:rPr>
              <a:t>bilibili</a:t>
            </a:r>
            <a:endParaRPr lang="en-US" altLang="zh-CN"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1525343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1007557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1756164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a:t>由于相对于人的感觉来说，这个时间片很短，往往在几秒钟内便可对用户的请求作出响应，从而使系统中的各个用户都认为整个系统只为他自己服务，并未感觉到还有其他用户的存在，尽管它事实上为许多用户所共享。</a:t>
            </a:r>
            <a:endParaRPr lang="en-US" altLang="zh-CN" dirty="0">
              <a:solidFill>
                <a:srgbClr val="FF0000"/>
              </a:solidFill>
            </a:endParaRPr>
          </a:p>
          <a:p>
            <a:r>
              <a:rPr lang="zh-CN" altLang="en-US" b="0" i="0" dirty="0">
                <a:solidFill>
                  <a:srgbClr val="333333"/>
                </a:solidFill>
                <a:effectLst/>
                <a:latin typeface="PingFang SC"/>
              </a:rPr>
              <a:t>中国的电视播放每秒</a:t>
            </a:r>
            <a:r>
              <a:rPr lang="en-US" altLang="zh-CN" b="0" i="0" dirty="0">
                <a:solidFill>
                  <a:srgbClr val="333333"/>
                </a:solidFill>
                <a:effectLst/>
                <a:latin typeface="PingFang SC"/>
              </a:rPr>
              <a:t>25</a:t>
            </a:r>
            <a:r>
              <a:rPr lang="zh-CN" altLang="en-US" b="0" i="0" dirty="0">
                <a:solidFill>
                  <a:srgbClr val="333333"/>
                </a:solidFill>
                <a:effectLst/>
                <a:latin typeface="PingFang SC"/>
              </a:rPr>
              <a:t>帧，这个帧率属于</a:t>
            </a:r>
            <a:r>
              <a:rPr lang="en-US" altLang="zh-CN" b="0" i="0" dirty="0">
                <a:solidFill>
                  <a:srgbClr val="333333"/>
                </a:solidFill>
                <a:effectLst/>
                <a:latin typeface="PingFang SC"/>
              </a:rPr>
              <a:t>PAL</a:t>
            </a:r>
            <a:r>
              <a:rPr lang="zh-CN" altLang="en-US" b="0" i="0" dirty="0">
                <a:solidFill>
                  <a:srgbClr val="333333"/>
                </a:solidFill>
                <a:effectLst/>
                <a:latin typeface="PingFang SC"/>
              </a:rPr>
              <a:t>制式，在亚洲和欧洲电视台较为常用，而美国加拿大一般都是</a:t>
            </a:r>
            <a:r>
              <a:rPr lang="en-US" altLang="zh-CN" b="0" i="0" dirty="0">
                <a:solidFill>
                  <a:srgbClr val="333333"/>
                </a:solidFill>
                <a:effectLst/>
                <a:latin typeface="PingFang SC"/>
              </a:rPr>
              <a:t>NTSC</a:t>
            </a:r>
            <a:r>
              <a:rPr lang="zh-CN" altLang="en-US" b="0" i="0" dirty="0">
                <a:solidFill>
                  <a:srgbClr val="333333"/>
                </a:solidFill>
                <a:effectLst/>
                <a:latin typeface="PingFang SC"/>
              </a:rPr>
              <a:t>制式每秒</a:t>
            </a:r>
            <a:r>
              <a:rPr lang="en-US" altLang="zh-CN" b="0" i="0" dirty="0">
                <a:solidFill>
                  <a:srgbClr val="333333"/>
                </a:solidFill>
                <a:effectLst/>
                <a:latin typeface="PingFang SC"/>
              </a:rPr>
              <a:t>29.97</a:t>
            </a:r>
            <a:r>
              <a:rPr lang="zh-CN" altLang="en-US" b="0" i="0" dirty="0">
                <a:solidFill>
                  <a:srgbClr val="333333"/>
                </a:solidFill>
                <a:effectLst/>
                <a:latin typeface="PingFang SC"/>
              </a:rPr>
              <a:t>帧。在中国一般的动画制作以及广告制作都是用</a:t>
            </a:r>
            <a:r>
              <a:rPr lang="en-US" altLang="zh-CN" b="0" i="0" dirty="0">
                <a:solidFill>
                  <a:srgbClr val="333333"/>
                </a:solidFill>
                <a:effectLst/>
                <a:latin typeface="PingFang SC"/>
              </a:rPr>
              <a:t>PAL</a:t>
            </a:r>
            <a:r>
              <a:rPr lang="zh-CN" altLang="en-US" b="0" i="0" dirty="0">
                <a:solidFill>
                  <a:srgbClr val="333333"/>
                </a:solidFill>
                <a:effectLst/>
                <a:latin typeface="PingFang SC"/>
              </a:rPr>
              <a:t>制式的</a:t>
            </a:r>
            <a:r>
              <a:rPr lang="en-US" altLang="zh-CN" b="0" i="0" dirty="0">
                <a:solidFill>
                  <a:srgbClr val="333333"/>
                </a:solidFill>
                <a:effectLst/>
                <a:latin typeface="PingFang SC"/>
              </a:rPr>
              <a:t>25</a:t>
            </a:r>
            <a:r>
              <a:rPr lang="zh-CN" altLang="en-US" b="0" i="0" dirty="0">
                <a:solidFill>
                  <a:srgbClr val="333333"/>
                </a:solidFill>
                <a:effectLst/>
                <a:latin typeface="PingFang SC"/>
              </a:rPr>
              <a:t>帧每秒。</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40</a:t>
            </a:fld>
            <a:endParaRPr lang="zh-CN" altLang="en-US"/>
          </a:p>
        </p:txBody>
      </p:sp>
    </p:spTree>
    <p:extLst>
      <p:ext uri="{BB962C8B-B14F-4D97-AF65-F5344CB8AC3E}">
        <p14:creationId xmlns:p14="http://schemas.microsoft.com/office/powerpoint/2010/main" val="39854769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48</a:t>
            </a:fld>
            <a:endParaRPr lang="zh-CN" altLang="en-US"/>
          </a:p>
        </p:txBody>
      </p:sp>
    </p:spTree>
    <p:extLst>
      <p:ext uri="{BB962C8B-B14F-4D97-AF65-F5344CB8AC3E}">
        <p14:creationId xmlns:p14="http://schemas.microsoft.com/office/powerpoint/2010/main" val="2315259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51</a:t>
            </a:fld>
            <a:endParaRPr lang="zh-CN" altLang="en-US"/>
          </a:p>
        </p:txBody>
      </p:sp>
    </p:spTree>
    <p:extLst>
      <p:ext uri="{BB962C8B-B14F-4D97-AF65-F5344CB8AC3E}">
        <p14:creationId xmlns:p14="http://schemas.microsoft.com/office/powerpoint/2010/main" val="11693834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tags" Target="../tags/tag7.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tags" Target="../tags/tag46.xml"/><Relationship Id="rId5" Type="http://schemas.openxmlformats.org/officeDocument/2006/relationships/slideMaster" Target="../slideMasters/slideMaster1.xml"/><Relationship Id="rId4" Type="http://schemas.openxmlformats.org/officeDocument/2006/relationships/tags" Target="../tags/tag49.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image" Target="../media/image2.jpe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27.xml"/><Relationship Id="rId3" Type="http://schemas.openxmlformats.org/officeDocument/2006/relationships/tags" Target="../tags/tag22.xml"/><Relationship Id="rId7" Type="http://schemas.openxmlformats.org/officeDocument/2006/relationships/tags" Target="../tags/tag26.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 Id="rId5" Type="http://schemas.openxmlformats.org/officeDocument/2006/relationships/slideMaster" Target="../slideMasters/slideMaster1.xml"/><Relationship Id="rId4" Type="http://schemas.openxmlformats.org/officeDocument/2006/relationships/tags" Target="../tags/tag3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7.xml"/><Relationship Id="rId7" Type="http://schemas.openxmlformats.org/officeDocument/2006/relationships/slideMaster" Target="../slideMasters/slideMaster1.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tags" Target="../tags/tag38.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slideMaster" Target="../slideMasters/slideMaster1.xml"/><Relationship Id="rId5" Type="http://schemas.openxmlformats.org/officeDocument/2006/relationships/tags" Target="../tags/tag45.xml"/><Relationship Id="rId4" Type="http://schemas.openxmlformats.org/officeDocument/2006/relationships/tags" Target="../tags/tag4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noFill/>
        <a:effectLst/>
      </p:bgPr>
    </p:bg>
    <p:spTree>
      <p:nvGrpSpPr>
        <p:cNvPr id="1" name=""/>
        <p:cNvGrpSpPr/>
        <p:nvPr/>
      </p:nvGrpSpPr>
      <p:grpSpPr>
        <a:xfrm>
          <a:off x="0" y="0"/>
          <a:ext cx="0" cy="0"/>
          <a:chOff x="0" y="0"/>
          <a:chExt cx="0" cy="0"/>
        </a:xfrm>
      </p:grpSpPr>
      <p:sp>
        <p:nvSpPr>
          <p:cNvPr id="12" name="任意多边形 11"/>
          <p:cNvSpPr/>
          <p:nvPr userDrawn="1"/>
        </p:nvSpPr>
        <p:spPr>
          <a:xfrm>
            <a:off x="0" y="1264921"/>
            <a:ext cx="12206817" cy="5281083"/>
          </a:xfrm>
          <a:custGeom>
            <a:avLst/>
            <a:gdLst/>
            <a:ahLst/>
            <a:cxnLst/>
            <a:rect l="0" t="0" r="0" b="0"/>
            <a:pathLst>
              <a:path w="5767" h="2730">
                <a:moveTo>
                  <a:pt x="8" y="2730"/>
                </a:moveTo>
                <a:lnTo>
                  <a:pt x="3040" y="2726"/>
                </a:lnTo>
                <a:cubicBezTo>
                  <a:pt x="3181" y="2726"/>
                  <a:pt x="3224" y="2728"/>
                  <a:pt x="3347" y="2630"/>
                </a:cubicBezTo>
                <a:lnTo>
                  <a:pt x="3795" y="2170"/>
                </a:lnTo>
                <a:cubicBezTo>
                  <a:pt x="3923" y="2078"/>
                  <a:pt x="3942" y="2074"/>
                  <a:pt x="4115" y="2080"/>
                </a:cubicBezTo>
                <a:lnTo>
                  <a:pt x="5760" y="2093"/>
                </a:lnTo>
                <a:lnTo>
                  <a:pt x="5767" y="0"/>
                </a:lnTo>
                <a:lnTo>
                  <a:pt x="0" y="1"/>
                </a:lnTo>
                <a:lnTo>
                  <a:pt x="8" y="2730"/>
                </a:lnTo>
                <a:close/>
              </a:path>
            </a:pathLst>
          </a:custGeom>
          <a:gradFill rotWithShape="1">
            <a:gsLst>
              <a:gs pos="0">
                <a:schemeClr val="bg1">
                  <a:gamma/>
                  <a:tint val="0"/>
                  <a:invGamma/>
                  <a:alpha val="100000"/>
                </a:schemeClr>
              </a:gs>
              <a:gs pos="100000">
                <a:schemeClr val="bg1">
                  <a:alpha val="89999"/>
                </a:schemeClr>
              </a:gs>
            </a:gsLst>
            <a:lin ang="0" scaled="1"/>
            <a:tileRect/>
          </a:gra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p>
        </p:txBody>
      </p:sp>
      <p:sp>
        <p:nvSpPr>
          <p:cNvPr id="2" name="标题 1"/>
          <p:cNvSpPr>
            <a:spLocks noGrp="1"/>
          </p:cNvSpPr>
          <p:nvPr>
            <p:ph type="ctrTitle" hasCustomPrompt="1"/>
            <p:custDataLst>
              <p:tags r:id="rId1"/>
            </p:custDataLst>
          </p:nvPr>
        </p:nvSpPr>
        <p:spPr>
          <a:xfrm>
            <a:off x="3775075" y="1981835"/>
            <a:ext cx="5626100" cy="1236345"/>
          </a:xfrm>
          <a:noFill/>
          <a:extLst>
            <a:ext uri="{909E8E84-426E-40DD-AFC4-6F175D3DCCD1}">
              <a14:hiddenFill xmlns:a14="http://schemas.microsoft.com/office/drawing/2010/main">
                <a:solidFill>
                  <a:schemeClr val="accent1">
                    <a:lumMod val="75000"/>
                  </a:schemeClr>
                </a:solidFill>
              </a14:hiddenFill>
            </a:ext>
          </a:extLst>
        </p:spPr>
        <p:txBody>
          <a:bodyPr lIns="90000" tIns="46800" rIns="90000" bIns="46800" anchor="b" anchorCtr="0">
            <a:normAutofit/>
          </a:bodyPr>
          <a:lstStyle>
            <a:lvl1pPr algn="ctr">
              <a:defRPr sz="4800" b="1" i="0" spc="300" baseline="0">
                <a:solidFill>
                  <a:schemeClr val="accent1">
                    <a:lumMod val="75000"/>
                  </a:schemeClr>
                </a:solidFill>
                <a:effectLst/>
              </a:defRPr>
            </a:lvl1pPr>
          </a:lstStyle>
          <a:p>
            <a:r>
              <a:rPr lang="zh-CN" altLang="en-US" dirty="0"/>
              <a:t>单击此处编辑标题</a:t>
            </a:r>
          </a:p>
        </p:txBody>
      </p:sp>
      <p:sp>
        <p:nvSpPr>
          <p:cNvPr id="8" name="任意多边形 7"/>
          <p:cNvSpPr/>
          <p:nvPr userDrawn="1"/>
        </p:nvSpPr>
        <p:spPr>
          <a:xfrm>
            <a:off x="156633" y="582930"/>
            <a:ext cx="12035367" cy="575733"/>
          </a:xfrm>
          <a:custGeom>
            <a:avLst/>
            <a:gdLst/>
            <a:ahLst/>
            <a:cxnLst/>
            <a:rect l="0" t="0" r="0" b="0"/>
            <a:pathLst>
              <a:path w="5766" h="1008">
                <a:moveTo>
                  <a:pt x="0" y="1008"/>
                </a:moveTo>
                <a:lnTo>
                  <a:pt x="1884" y="1008"/>
                </a:lnTo>
                <a:cubicBezTo>
                  <a:pt x="2088" y="990"/>
                  <a:pt x="2034" y="1005"/>
                  <a:pt x="2152" y="921"/>
                </a:cubicBezTo>
                <a:lnTo>
                  <a:pt x="2560" y="531"/>
                </a:lnTo>
                <a:cubicBezTo>
                  <a:pt x="2683" y="452"/>
                  <a:pt x="2611" y="454"/>
                  <a:pt x="2892" y="448"/>
                </a:cubicBezTo>
                <a:lnTo>
                  <a:pt x="5766" y="461"/>
                </a:lnTo>
                <a:lnTo>
                  <a:pt x="5758" y="0"/>
                </a:lnTo>
                <a:lnTo>
                  <a:pt x="0" y="2"/>
                </a:lnTo>
                <a:lnTo>
                  <a:pt x="0" y="1008"/>
                </a:lnTo>
                <a:close/>
              </a:path>
            </a:pathLst>
          </a:custGeom>
          <a:gradFill rotWithShape="1">
            <a:gsLst>
              <a:gs pos="0">
                <a:schemeClr val="bg1">
                  <a:alpha val="100000"/>
                </a:schemeClr>
              </a:gs>
              <a:gs pos="100000">
                <a:schemeClr val="tx2">
                  <a:lumMod val="20000"/>
                  <a:lumOff val="80000"/>
                </a:schemeClr>
              </a:gs>
            </a:gsLst>
            <a:lin ang="0" scaled="1"/>
            <a:tileRect/>
          </a:gra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p>
        </p:txBody>
      </p:sp>
      <p:sp>
        <p:nvSpPr>
          <p:cNvPr id="10" name="文本框 9"/>
          <p:cNvSpPr txBox="1"/>
          <p:nvPr userDrawn="1"/>
        </p:nvSpPr>
        <p:spPr>
          <a:xfrm>
            <a:off x="8974455" y="389890"/>
            <a:ext cx="2717165" cy="460375"/>
          </a:xfrm>
          <a:prstGeom prst="rect">
            <a:avLst/>
          </a:prstGeom>
          <a:solidFill>
            <a:schemeClr val="accent1">
              <a:lumMod val="75000"/>
            </a:schemeClr>
          </a:solidFill>
          <a:scene3d>
            <a:camera prst="orthographicFront">
              <a:rot lat="0" lon="0" rev="0"/>
            </a:camera>
            <a:lightRig rig="threePt" dir="t"/>
          </a:scene3d>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zh-CN" sz="2400" b="1" spc="300" dirty="0">
                <a:solidFill>
                  <a:srgbClr val="FFFFFF"/>
                </a:solidFill>
                <a:effectLst>
                  <a:outerShdw blurRad="38100" dist="25400" dir="5400000" algn="ctr" rotWithShape="0">
                    <a:srgbClr val="6E747A">
                      <a:alpha val="43000"/>
                    </a:srgbClr>
                  </a:outerShdw>
                  <a:reflection blurRad="6350" stA="60000" endA="900" endPos="58000" dir="5400000" sy="-100000" algn="bl" rotWithShape="0"/>
                </a:effectLst>
                <a:uFillTx/>
                <a:latin typeface="Arial" panose="020B0604020202020204" pitchFamily="34" charset="0"/>
                <a:ea typeface="微软雅黑" panose="020B0503020204020204" pitchFamily="34" charset="-122"/>
                <a:cs typeface="+mj-cs"/>
              </a:rPr>
              <a:t>计算机操作系统</a:t>
            </a:r>
            <a:endParaRPr lang="zh-CN" altLang="zh-CN" sz="2400" b="1" spc="300" dirty="0">
              <a:solidFill>
                <a:srgbClr val="FFFFFF"/>
              </a:solidFill>
              <a:effectLst>
                <a:outerShdw blurRad="38100" dist="25400" dir="5400000" algn="ctr" rotWithShape="0">
                  <a:srgbClr val="6E747A">
                    <a:alpha val="43000"/>
                  </a:srgbClr>
                </a:outerShdw>
                <a:reflection blurRad="6350" stA="60000" endA="900" endPos="58000" dir="5400000" sy="-100000" algn="bl" rotWithShape="0"/>
              </a:effectLst>
              <a:uFillTx/>
              <a:latin typeface="Arial" panose="020B0604020202020204" pitchFamily="34" charset="0"/>
              <a:ea typeface="微软雅黑" panose="020B0503020204020204" pitchFamily="34" charset="-122"/>
              <a:cs typeface="+mj-cs"/>
              <a:sym typeface="+mn-ea"/>
            </a:endParaRPr>
          </a:p>
        </p:txBody>
      </p:sp>
      <p:sp>
        <p:nvSpPr>
          <p:cNvPr id="11" name="任意多边形 10"/>
          <p:cNvSpPr/>
          <p:nvPr userDrawn="1"/>
        </p:nvSpPr>
        <p:spPr>
          <a:xfrm>
            <a:off x="7620" y="5831839"/>
            <a:ext cx="12024913" cy="681567"/>
          </a:xfrm>
          <a:custGeom>
            <a:avLst/>
            <a:gdLst/>
            <a:ahLst/>
            <a:cxnLst/>
            <a:rect l="0" t="0" r="0" b="0"/>
            <a:pathLst>
              <a:path w="5752" h="444">
                <a:moveTo>
                  <a:pt x="5745" y="9"/>
                </a:moveTo>
                <a:lnTo>
                  <a:pt x="2449" y="8"/>
                </a:lnTo>
                <a:cubicBezTo>
                  <a:pt x="2309" y="8"/>
                  <a:pt x="2404" y="0"/>
                  <a:pt x="2347" y="14"/>
                </a:cubicBezTo>
                <a:lnTo>
                  <a:pt x="2174" y="93"/>
                </a:lnTo>
                <a:cubicBezTo>
                  <a:pt x="2124" y="112"/>
                  <a:pt x="2142" y="120"/>
                  <a:pt x="2046" y="127"/>
                </a:cubicBezTo>
                <a:cubicBezTo>
                  <a:pt x="1076" y="125"/>
                  <a:pt x="0" y="119"/>
                  <a:pt x="0" y="119"/>
                </a:cubicBezTo>
                <a:lnTo>
                  <a:pt x="0" y="444"/>
                </a:lnTo>
                <a:lnTo>
                  <a:pt x="3601" y="444"/>
                </a:lnTo>
                <a:lnTo>
                  <a:pt x="3672" y="424"/>
                </a:lnTo>
                <a:lnTo>
                  <a:pt x="3883" y="331"/>
                </a:lnTo>
                <a:lnTo>
                  <a:pt x="3985" y="325"/>
                </a:lnTo>
                <a:lnTo>
                  <a:pt x="5752" y="325"/>
                </a:lnTo>
                <a:lnTo>
                  <a:pt x="5745" y="9"/>
                </a:lnTo>
                <a:close/>
              </a:path>
            </a:pathLst>
          </a:custGeom>
          <a:solidFill>
            <a:srgbClr val="FFFFFF">
              <a:alpha val="50000"/>
            </a:srgbClr>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p>
        </p:txBody>
      </p:sp>
      <p:sp>
        <p:nvSpPr>
          <p:cNvPr id="19" name="任意多边形 18"/>
          <p:cNvSpPr/>
          <p:nvPr userDrawn="1"/>
        </p:nvSpPr>
        <p:spPr>
          <a:xfrm flipH="1" flipV="1">
            <a:off x="-7620" y="5883488"/>
            <a:ext cx="12192000" cy="768349"/>
          </a:xfrm>
          <a:custGeom>
            <a:avLst/>
            <a:gdLst/>
            <a:ahLst/>
            <a:cxnLst/>
            <a:rect l="0" t="0" r="0" b="0"/>
            <a:pathLst>
              <a:path w="5766" h="1008">
                <a:moveTo>
                  <a:pt x="0" y="1008"/>
                </a:moveTo>
                <a:lnTo>
                  <a:pt x="1884" y="1008"/>
                </a:lnTo>
                <a:cubicBezTo>
                  <a:pt x="2088" y="990"/>
                  <a:pt x="2034" y="1005"/>
                  <a:pt x="2152" y="921"/>
                </a:cubicBezTo>
                <a:lnTo>
                  <a:pt x="2560" y="531"/>
                </a:lnTo>
                <a:cubicBezTo>
                  <a:pt x="2683" y="452"/>
                  <a:pt x="2611" y="454"/>
                  <a:pt x="2892" y="448"/>
                </a:cubicBezTo>
                <a:lnTo>
                  <a:pt x="5766" y="461"/>
                </a:lnTo>
                <a:lnTo>
                  <a:pt x="5758" y="0"/>
                </a:lnTo>
                <a:lnTo>
                  <a:pt x="0" y="2"/>
                </a:lnTo>
                <a:lnTo>
                  <a:pt x="0" y="1008"/>
                </a:lnTo>
                <a:close/>
              </a:path>
            </a:pathLst>
          </a:custGeom>
          <a:gradFill rotWithShape="1">
            <a:gsLst>
              <a:gs pos="0">
                <a:schemeClr val="bg1">
                  <a:alpha val="100000"/>
                </a:schemeClr>
              </a:gs>
              <a:gs pos="100000">
                <a:schemeClr val="tx2">
                  <a:lumMod val="20000"/>
                  <a:lumOff val="80000"/>
                </a:schemeClr>
              </a:gs>
            </a:gsLst>
            <a:lin ang="0" scaled="1"/>
            <a:tileRect/>
          </a:gra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p>
        </p:txBody>
      </p:sp>
      <p:grpSp>
        <p:nvGrpSpPr>
          <p:cNvPr id="20" name="Group 10"/>
          <p:cNvGrpSpPr/>
          <p:nvPr userDrawn="1"/>
        </p:nvGrpSpPr>
        <p:grpSpPr bwMode="auto">
          <a:xfrm>
            <a:off x="9160384" y="6070822"/>
            <a:ext cx="380048" cy="380121"/>
            <a:chOff x="0" y="0"/>
            <a:chExt cx="965499" cy="965499"/>
          </a:xfrm>
        </p:grpSpPr>
        <p:sp>
          <p:nvSpPr>
            <p:cNvPr id="21" name="AutoShape 11"/>
            <p:cNvSpPr/>
            <p:nvPr/>
          </p:nvSpPr>
          <p:spPr bwMode="auto">
            <a:xfrm>
              <a:off x="0" y="0"/>
              <a:ext cx="965499" cy="965499"/>
            </a:xfrm>
            <a:custGeom>
              <a:avLst/>
              <a:gdLst>
                <a:gd name="T0" fmla="*/ 482725 w 19679"/>
                <a:gd name="T1" fmla="*/ 529874 h 19679"/>
                <a:gd name="T2" fmla="*/ 482725 w 19679"/>
                <a:gd name="T3" fmla="*/ 529874 h 19679"/>
                <a:gd name="T4" fmla="*/ 482725 w 19679"/>
                <a:gd name="T5" fmla="*/ 529874 h 19679"/>
                <a:gd name="T6" fmla="*/ 482725 w 19679"/>
                <a:gd name="T7" fmla="*/ 529874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gradFill>
              <a:gsLst>
                <a:gs pos="0">
                  <a:schemeClr val="bg1"/>
                </a:gs>
                <a:gs pos="51000">
                  <a:schemeClr val="bg1">
                    <a:lumMod val="95000"/>
                  </a:schemeClr>
                </a:gs>
                <a:gs pos="100000">
                  <a:schemeClr val="bg1">
                    <a:lumMod val="75000"/>
                  </a:schemeClr>
                </a:gs>
              </a:gsLst>
              <a:lin ang="18900000" scaled="0"/>
            </a:gradFill>
            <a:ln>
              <a:noFill/>
            </a:ln>
            <a:effectLst>
              <a:outerShdw blurRad="88900" dist="38100" dir="7680000" algn="tl"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solidFill>
                  <a:schemeClr val="lt1"/>
                </a:solidFill>
                <a:latin typeface="+mn-lt"/>
                <a:ea typeface="+mn-ea"/>
              </a:endParaRPr>
            </a:p>
          </p:txBody>
        </p:sp>
        <p:sp>
          <p:nvSpPr>
            <p:cNvPr id="22" name="AutoShape 12"/>
            <p:cNvSpPr/>
            <p:nvPr/>
          </p:nvSpPr>
          <p:spPr bwMode="auto">
            <a:xfrm>
              <a:off x="285759" y="283328"/>
              <a:ext cx="393981" cy="393980"/>
            </a:xfrm>
            <a:custGeom>
              <a:avLst/>
              <a:gdLst>
                <a:gd name="T0" fmla="*/ 196991 w 21376"/>
                <a:gd name="T1" fmla="*/ 196990 h 21600"/>
                <a:gd name="T2" fmla="*/ 196991 w 21376"/>
                <a:gd name="T3" fmla="*/ 196990 h 21600"/>
                <a:gd name="T4" fmla="*/ 196991 w 21376"/>
                <a:gd name="T5" fmla="*/ 196990 h 21600"/>
                <a:gd name="T6" fmla="*/ 196991 w 21376"/>
                <a:gd name="T7" fmla="*/ 19699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376" h="21600">
                  <a:moveTo>
                    <a:pt x="21036" y="18604"/>
                  </a:moveTo>
                  <a:cubicBezTo>
                    <a:pt x="21454" y="19261"/>
                    <a:pt x="21486" y="19922"/>
                    <a:pt x="21134" y="20586"/>
                  </a:cubicBezTo>
                  <a:cubicBezTo>
                    <a:pt x="20969" y="20915"/>
                    <a:pt x="20731" y="21168"/>
                    <a:pt x="20427" y="21338"/>
                  </a:cubicBezTo>
                  <a:cubicBezTo>
                    <a:pt x="20122" y="21514"/>
                    <a:pt x="19797" y="21600"/>
                    <a:pt x="19455" y="21600"/>
                  </a:cubicBezTo>
                  <a:lnTo>
                    <a:pt x="1928" y="21600"/>
                  </a:lnTo>
                  <a:cubicBezTo>
                    <a:pt x="1585" y="21600"/>
                    <a:pt x="1263" y="21514"/>
                    <a:pt x="965" y="21338"/>
                  </a:cubicBezTo>
                  <a:cubicBezTo>
                    <a:pt x="663" y="21168"/>
                    <a:pt x="425" y="20915"/>
                    <a:pt x="248" y="20586"/>
                  </a:cubicBezTo>
                  <a:cubicBezTo>
                    <a:pt x="-114" y="19914"/>
                    <a:pt x="-80" y="19250"/>
                    <a:pt x="344" y="18604"/>
                  </a:cubicBezTo>
                  <a:lnTo>
                    <a:pt x="7509" y="7313"/>
                  </a:lnTo>
                  <a:lnTo>
                    <a:pt x="7509" y="2167"/>
                  </a:lnTo>
                  <a:lnTo>
                    <a:pt x="6427" y="2167"/>
                  </a:lnTo>
                  <a:cubicBezTo>
                    <a:pt x="6122" y="2167"/>
                    <a:pt x="5870" y="2061"/>
                    <a:pt x="5670" y="1850"/>
                  </a:cubicBezTo>
                  <a:cubicBezTo>
                    <a:pt x="5473" y="1638"/>
                    <a:pt x="5371" y="1380"/>
                    <a:pt x="5371" y="1072"/>
                  </a:cubicBezTo>
                  <a:cubicBezTo>
                    <a:pt x="5371" y="778"/>
                    <a:pt x="5473" y="528"/>
                    <a:pt x="5670" y="320"/>
                  </a:cubicBezTo>
                  <a:cubicBezTo>
                    <a:pt x="5870" y="108"/>
                    <a:pt x="6122" y="0"/>
                    <a:pt x="6427" y="0"/>
                  </a:cubicBezTo>
                  <a:lnTo>
                    <a:pt x="14953" y="0"/>
                  </a:lnTo>
                  <a:cubicBezTo>
                    <a:pt x="15260" y="0"/>
                    <a:pt x="15515" y="108"/>
                    <a:pt x="15724" y="320"/>
                  </a:cubicBezTo>
                  <a:cubicBezTo>
                    <a:pt x="15933" y="528"/>
                    <a:pt x="16038" y="778"/>
                    <a:pt x="16038" y="1072"/>
                  </a:cubicBezTo>
                  <a:cubicBezTo>
                    <a:pt x="16038" y="1380"/>
                    <a:pt x="15933" y="1638"/>
                    <a:pt x="15724" y="1850"/>
                  </a:cubicBezTo>
                  <a:cubicBezTo>
                    <a:pt x="15515" y="2061"/>
                    <a:pt x="15260" y="2167"/>
                    <a:pt x="14953" y="2167"/>
                  </a:cubicBezTo>
                  <a:lnTo>
                    <a:pt x="13900" y="2167"/>
                  </a:lnTo>
                  <a:lnTo>
                    <a:pt x="13900" y="7339"/>
                  </a:lnTo>
                  <a:lnTo>
                    <a:pt x="21036" y="18604"/>
                  </a:lnTo>
                  <a:close/>
                  <a:moveTo>
                    <a:pt x="5261" y="14865"/>
                  </a:moveTo>
                  <a:lnTo>
                    <a:pt x="16122" y="14865"/>
                  </a:lnTo>
                  <a:lnTo>
                    <a:pt x="11773" y="7974"/>
                  </a:lnTo>
                  <a:lnTo>
                    <a:pt x="11773" y="2167"/>
                  </a:lnTo>
                  <a:lnTo>
                    <a:pt x="9635" y="2167"/>
                  </a:lnTo>
                  <a:lnTo>
                    <a:pt x="9635" y="7947"/>
                  </a:lnTo>
                  <a:lnTo>
                    <a:pt x="5261" y="14865"/>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solidFill>
                  <a:schemeClr val="lt1"/>
                </a:solidFill>
                <a:latin typeface="+mn-lt"/>
                <a:ea typeface="+mn-ea"/>
              </a:endParaRPr>
            </a:p>
          </p:txBody>
        </p:sp>
      </p:grpSp>
      <p:grpSp>
        <p:nvGrpSpPr>
          <p:cNvPr id="23" name="Group 13"/>
          <p:cNvGrpSpPr/>
          <p:nvPr userDrawn="1"/>
        </p:nvGrpSpPr>
        <p:grpSpPr bwMode="auto">
          <a:xfrm>
            <a:off x="9697919" y="6070822"/>
            <a:ext cx="380673" cy="380121"/>
            <a:chOff x="0" y="0"/>
            <a:chExt cx="965499" cy="965499"/>
          </a:xfrm>
        </p:grpSpPr>
        <p:sp>
          <p:nvSpPr>
            <p:cNvPr id="24" name="AutoShape 14"/>
            <p:cNvSpPr/>
            <p:nvPr/>
          </p:nvSpPr>
          <p:spPr bwMode="auto">
            <a:xfrm>
              <a:off x="0" y="0"/>
              <a:ext cx="965499" cy="965499"/>
            </a:xfrm>
            <a:custGeom>
              <a:avLst/>
              <a:gdLst>
                <a:gd name="T0" fmla="*/ 482725 w 19679"/>
                <a:gd name="T1" fmla="*/ 529874 h 19679"/>
                <a:gd name="T2" fmla="*/ 482725 w 19679"/>
                <a:gd name="T3" fmla="*/ 529874 h 19679"/>
                <a:gd name="T4" fmla="*/ 482725 w 19679"/>
                <a:gd name="T5" fmla="*/ 529874 h 19679"/>
                <a:gd name="T6" fmla="*/ 482725 w 19679"/>
                <a:gd name="T7" fmla="*/ 529874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gradFill>
              <a:gsLst>
                <a:gs pos="0">
                  <a:schemeClr val="bg1"/>
                </a:gs>
                <a:gs pos="51000">
                  <a:schemeClr val="bg1">
                    <a:lumMod val="95000"/>
                  </a:schemeClr>
                </a:gs>
                <a:gs pos="100000">
                  <a:schemeClr val="bg1">
                    <a:lumMod val="75000"/>
                  </a:schemeClr>
                </a:gs>
              </a:gsLst>
              <a:lin ang="18900000" scaled="0"/>
            </a:gradFill>
            <a:ln>
              <a:noFill/>
            </a:ln>
            <a:effectLst>
              <a:outerShdw blurRad="88900" dist="38100" dir="7680000" algn="tl"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solidFill>
                  <a:schemeClr val="lt1"/>
                </a:solidFill>
                <a:latin typeface="+mn-lt"/>
                <a:ea typeface="+mn-ea"/>
              </a:endParaRPr>
            </a:p>
          </p:txBody>
        </p:sp>
        <p:sp>
          <p:nvSpPr>
            <p:cNvPr id="25" name="AutoShape 15"/>
            <p:cNvSpPr/>
            <p:nvPr/>
          </p:nvSpPr>
          <p:spPr bwMode="auto">
            <a:xfrm>
              <a:off x="285759" y="283328"/>
              <a:ext cx="393981" cy="393980"/>
            </a:xfrm>
            <a:custGeom>
              <a:avLst/>
              <a:gdLst>
                <a:gd name="T0" fmla="*/ 196991 w 21600"/>
                <a:gd name="T1" fmla="*/ 196990 h 21600"/>
                <a:gd name="T2" fmla="*/ 196991 w 21600"/>
                <a:gd name="T3" fmla="*/ 196990 h 21600"/>
                <a:gd name="T4" fmla="*/ 196991 w 21600"/>
                <a:gd name="T5" fmla="*/ 196990 h 21600"/>
                <a:gd name="T6" fmla="*/ 196991 w 21600"/>
                <a:gd name="T7" fmla="*/ 19699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328" y="11543"/>
                  </a:moveTo>
                  <a:cubicBezTo>
                    <a:pt x="21492" y="11930"/>
                    <a:pt x="21571" y="12337"/>
                    <a:pt x="21571" y="12758"/>
                  </a:cubicBezTo>
                  <a:cubicBezTo>
                    <a:pt x="21571" y="13464"/>
                    <a:pt x="21388" y="14105"/>
                    <a:pt x="21017" y="14678"/>
                  </a:cubicBezTo>
                  <a:cubicBezTo>
                    <a:pt x="21111" y="15215"/>
                    <a:pt x="21077" y="15745"/>
                    <a:pt x="20924" y="16285"/>
                  </a:cubicBezTo>
                  <a:cubicBezTo>
                    <a:pt x="20769" y="16819"/>
                    <a:pt x="20512" y="17287"/>
                    <a:pt x="20141" y="17697"/>
                  </a:cubicBezTo>
                  <a:cubicBezTo>
                    <a:pt x="20105" y="18451"/>
                    <a:pt x="19901" y="19081"/>
                    <a:pt x="19531" y="19580"/>
                  </a:cubicBezTo>
                  <a:cubicBezTo>
                    <a:pt x="19161" y="20080"/>
                    <a:pt x="18700" y="20481"/>
                    <a:pt x="18146" y="20783"/>
                  </a:cubicBezTo>
                  <a:cubicBezTo>
                    <a:pt x="17593" y="21088"/>
                    <a:pt x="16982" y="21297"/>
                    <a:pt x="16321" y="21419"/>
                  </a:cubicBezTo>
                  <a:cubicBezTo>
                    <a:pt x="15660" y="21540"/>
                    <a:pt x="15010" y="21599"/>
                    <a:pt x="14380" y="21599"/>
                  </a:cubicBezTo>
                  <a:cubicBezTo>
                    <a:pt x="13730" y="21599"/>
                    <a:pt x="13077" y="21554"/>
                    <a:pt x="12424" y="21461"/>
                  </a:cubicBezTo>
                  <a:cubicBezTo>
                    <a:pt x="11772" y="21362"/>
                    <a:pt x="11127" y="21235"/>
                    <a:pt x="10497" y="21074"/>
                  </a:cubicBezTo>
                  <a:cubicBezTo>
                    <a:pt x="9864" y="20894"/>
                    <a:pt x="9237" y="20702"/>
                    <a:pt x="8610" y="20493"/>
                  </a:cubicBezTo>
                  <a:cubicBezTo>
                    <a:pt x="7982" y="20286"/>
                    <a:pt x="7341" y="20182"/>
                    <a:pt x="6680" y="20182"/>
                  </a:cubicBezTo>
                  <a:lnTo>
                    <a:pt x="1607" y="20182"/>
                  </a:lnTo>
                  <a:cubicBezTo>
                    <a:pt x="1167" y="20182"/>
                    <a:pt x="785" y="20029"/>
                    <a:pt x="471" y="19713"/>
                  </a:cubicBezTo>
                  <a:cubicBezTo>
                    <a:pt x="158" y="19405"/>
                    <a:pt x="0" y="19024"/>
                    <a:pt x="0" y="18572"/>
                  </a:cubicBezTo>
                  <a:lnTo>
                    <a:pt x="0" y="9880"/>
                  </a:lnTo>
                  <a:cubicBezTo>
                    <a:pt x="0" y="9440"/>
                    <a:pt x="158" y="9064"/>
                    <a:pt x="471" y="8754"/>
                  </a:cubicBezTo>
                  <a:cubicBezTo>
                    <a:pt x="785" y="8440"/>
                    <a:pt x="1167" y="8285"/>
                    <a:pt x="1607" y="8285"/>
                  </a:cubicBezTo>
                  <a:lnTo>
                    <a:pt x="6315" y="8285"/>
                  </a:lnTo>
                  <a:cubicBezTo>
                    <a:pt x="6558" y="8160"/>
                    <a:pt x="6750" y="8022"/>
                    <a:pt x="6897" y="7872"/>
                  </a:cubicBezTo>
                  <a:cubicBezTo>
                    <a:pt x="7041" y="7723"/>
                    <a:pt x="7197" y="7548"/>
                    <a:pt x="7369" y="7342"/>
                  </a:cubicBezTo>
                  <a:cubicBezTo>
                    <a:pt x="7513" y="7161"/>
                    <a:pt x="7663" y="6986"/>
                    <a:pt x="7810" y="6819"/>
                  </a:cubicBezTo>
                  <a:cubicBezTo>
                    <a:pt x="7957" y="6653"/>
                    <a:pt x="8112" y="6483"/>
                    <a:pt x="8276" y="6311"/>
                  </a:cubicBezTo>
                  <a:cubicBezTo>
                    <a:pt x="8570" y="5997"/>
                    <a:pt x="8918" y="5690"/>
                    <a:pt x="9302" y="5385"/>
                  </a:cubicBezTo>
                  <a:cubicBezTo>
                    <a:pt x="9692" y="5085"/>
                    <a:pt x="9989" y="4749"/>
                    <a:pt x="10195" y="4379"/>
                  </a:cubicBezTo>
                  <a:cubicBezTo>
                    <a:pt x="10339" y="4117"/>
                    <a:pt x="10443" y="3826"/>
                    <a:pt x="10506" y="3507"/>
                  </a:cubicBezTo>
                  <a:cubicBezTo>
                    <a:pt x="10565" y="3188"/>
                    <a:pt x="10627" y="2866"/>
                    <a:pt x="10675" y="2538"/>
                  </a:cubicBezTo>
                  <a:cubicBezTo>
                    <a:pt x="10726" y="2216"/>
                    <a:pt x="10780" y="1900"/>
                    <a:pt x="10845" y="1592"/>
                  </a:cubicBezTo>
                  <a:cubicBezTo>
                    <a:pt x="10907" y="1287"/>
                    <a:pt x="11014" y="1016"/>
                    <a:pt x="11161" y="776"/>
                  </a:cubicBezTo>
                  <a:cubicBezTo>
                    <a:pt x="11311" y="536"/>
                    <a:pt x="11523" y="350"/>
                    <a:pt x="11800" y="208"/>
                  </a:cubicBezTo>
                  <a:cubicBezTo>
                    <a:pt x="12074" y="67"/>
                    <a:pt x="12441" y="0"/>
                    <a:pt x="12902" y="0"/>
                  </a:cubicBezTo>
                  <a:cubicBezTo>
                    <a:pt x="13450" y="0"/>
                    <a:pt x="13956" y="112"/>
                    <a:pt x="14411" y="344"/>
                  </a:cubicBezTo>
                  <a:cubicBezTo>
                    <a:pt x="14869" y="573"/>
                    <a:pt x="15250" y="881"/>
                    <a:pt x="15567" y="1270"/>
                  </a:cubicBezTo>
                  <a:cubicBezTo>
                    <a:pt x="15880" y="1657"/>
                    <a:pt x="16126" y="2101"/>
                    <a:pt x="16304" y="2600"/>
                  </a:cubicBezTo>
                  <a:cubicBezTo>
                    <a:pt x="16479" y="3103"/>
                    <a:pt x="16570" y="3609"/>
                    <a:pt x="16570" y="4123"/>
                  </a:cubicBezTo>
                  <a:cubicBezTo>
                    <a:pt x="16570" y="4653"/>
                    <a:pt x="16491" y="5162"/>
                    <a:pt x="16332" y="5645"/>
                  </a:cubicBezTo>
                  <a:cubicBezTo>
                    <a:pt x="16174" y="6125"/>
                    <a:pt x="15982" y="6610"/>
                    <a:pt x="15759" y="7096"/>
                  </a:cubicBezTo>
                  <a:cubicBezTo>
                    <a:pt x="16072" y="7079"/>
                    <a:pt x="16389" y="7057"/>
                    <a:pt x="16705" y="7034"/>
                  </a:cubicBezTo>
                  <a:cubicBezTo>
                    <a:pt x="17019" y="7011"/>
                    <a:pt x="17335" y="7000"/>
                    <a:pt x="17652" y="7000"/>
                  </a:cubicBezTo>
                  <a:cubicBezTo>
                    <a:pt x="18149" y="7000"/>
                    <a:pt x="18630" y="7048"/>
                    <a:pt x="19099" y="7144"/>
                  </a:cubicBezTo>
                  <a:cubicBezTo>
                    <a:pt x="19568" y="7237"/>
                    <a:pt x="19986" y="7395"/>
                    <a:pt x="20356" y="7616"/>
                  </a:cubicBezTo>
                  <a:cubicBezTo>
                    <a:pt x="20726" y="7839"/>
                    <a:pt x="21026" y="8144"/>
                    <a:pt x="21255" y="8528"/>
                  </a:cubicBezTo>
                  <a:cubicBezTo>
                    <a:pt x="21486" y="8918"/>
                    <a:pt x="21600" y="9409"/>
                    <a:pt x="21600" y="10002"/>
                  </a:cubicBezTo>
                  <a:cubicBezTo>
                    <a:pt x="21600" y="10265"/>
                    <a:pt x="21580" y="10519"/>
                    <a:pt x="21535" y="10773"/>
                  </a:cubicBezTo>
                  <a:cubicBezTo>
                    <a:pt x="21484" y="11030"/>
                    <a:pt x="21419" y="11284"/>
                    <a:pt x="21328" y="11543"/>
                  </a:cubicBezTo>
                  <a:moveTo>
                    <a:pt x="4258" y="18519"/>
                  </a:moveTo>
                  <a:cubicBezTo>
                    <a:pt x="4555" y="18519"/>
                    <a:pt x="4809" y="18417"/>
                    <a:pt x="5024" y="18214"/>
                  </a:cubicBezTo>
                  <a:cubicBezTo>
                    <a:pt x="5233" y="18013"/>
                    <a:pt x="5340" y="17759"/>
                    <a:pt x="5340" y="17454"/>
                  </a:cubicBezTo>
                  <a:cubicBezTo>
                    <a:pt x="5340" y="17155"/>
                    <a:pt x="5233" y="16900"/>
                    <a:pt x="5024" y="16686"/>
                  </a:cubicBezTo>
                  <a:cubicBezTo>
                    <a:pt x="4812" y="16477"/>
                    <a:pt x="4557" y="16372"/>
                    <a:pt x="4258" y="16372"/>
                  </a:cubicBezTo>
                  <a:cubicBezTo>
                    <a:pt x="3941" y="16372"/>
                    <a:pt x="3684" y="16477"/>
                    <a:pt x="3486" y="16686"/>
                  </a:cubicBezTo>
                  <a:cubicBezTo>
                    <a:pt x="3289" y="16900"/>
                    <a:pt x="3190" y="17155"/>
                    <a:pt x="3190" y="17454"/>
                  </a:cubicBezTo>
                  <a:cubicBezTo>
                    <a:pt x="3190" y="17767"/>
                    <a:pt x="3289" y="18024"/>
                    <a:pt x="3486" y="18222"/>
                  </a:cubicBezTo>
                  <a:cubicBezTo>
                    <a:pt x="3681" y="18420"/>
                    <a:pt x="3939" y="18519"/>
                    <a:pt x="4258" y="18519"/>
                  </a:cubicBezTo>
                  <a:moveTo>
                    <a:pt x="19164" y="14342"/>
                  </a:moveTo>
                  <a:cubicBezTo>
                    <a:pt x="19703" y="13901"/>
                    <a:pt x="19975" y="13345"/>
                    <a:pt x="19975" y="12679"/>
                  </a:cubicBezTo>
                  <a:cubicBezTo>
                    <a:pt x="19975" y="12473"/>
                    <a:pt x="19918" y="12281"/>
                    <a:pt x="19805" y="12097"/>
                  </a:cubicBezTo>
                  <a:cubicBezTo>
                    <a:pt x="19695" y="11919"/>
                    <a:pt x="19576" y="11761"/>
                    <a:pt x="19446" y="11623"/>
                  </a:cubicBezTo>
                  <a:cubicBezTo>
                    <a:pt x="19590" y="11363"/>
                    <a:pt x="19720" y="11106"/>
                    <a:pt x="19833" y="10849"/>
                  </a:cubicBezTo>
                  <a:cubicBezTo>
                    <a:pt x="19944" y="10592"/>
                    <a:pt x="20003" y="10312"/>
                    <a:pt x="20003" y="10002"/>
                  </a:cubicBezTo>
                  <a:cubicBezTo>
                    <a:pt x="20003" y="9688"/>
                    <a:pt x="19924" y="9440"/>
                    <a:pt x="19766" y="9251"/>
                  </a:cubicBezTo>
                  <a:cubicBezTo>
                    <a:pt x="19607" y="9070"/>
                    <a:pt x="19415" y="8929"/>
                    <a:pt x="19184" y="8833"/>
                  </a:cubicBezTo>
                  <a:cubicBezTo>
                    <a:pt x="18955" y="8739"/>
                    <a:pt x="18698" y="8683"/>
                    <a:pt x="18418" y="8663"/>
                  </a:cubicBezTo>
                  <a:cubicBezTo>
                    <a:pt x="18138" y="8643"/>
                    <a:pt x="17884" y="8635"/>
                    <a:pt x="17649" y="8635"/>
                  </a:cubicBezTo>
                  <a:cubicBezTo>
                    <a:pt x="17242" y="8635"/>
                    <a:pt x="16835" y="8649"/>
                    <a:pt x="16423" y="8677"/>
                  </a:cubicBezTo>
                  <a:cubicBezTo>
                    <a:pt x="16010" y="8706"/>
                    <a:pt x="15606" y="8720"/>
                    <a:pt x="15199" y="8720"/>
                  </a:cubicBezTo>
                  <a:cubicBezTo>
                    <a:pt x="14917" y="8720"/>
                    <a:pt x="14643" y="8706"/>
                    <a:pt x="14366" y="8677"/>
                  </a:cubicBezTo>
                  <a:cubicBezTo>
                    <a:pt x="14089" y="8649"/>
                    <a:pt x="13829" y="8584"/>
                    <a:pt x="13574" y="8474"/>
                  </a:cubicBezTo>
                  <a:cubicBezTo>
                    <a:pt x="13574" y="8104"/>
                    <a:pt x="13645" y="7754"/>
                    <a:pt x="13792" y="7421"/>
                  </a:cubicBezTo>
                  <a:cubicBezTo>
                    <a:pt x="13936" y="7087"/>
                    <a:pt x="14094" y="6751"/>
                    <a:pt x="14275" y="6413"/>
                  </a:cubicBezTo>
                  <a:cubicBezTo>
                    <a:pt x="14448" y="6074"/>
                    <a:pt x="14606" y="5721"/>
                    <a:pt x="14747" y="5351"/>
                  </a:cubicBezTo>
                  <a:cubicBezTo>
                    <a:pt x="14886" y="4984"/>
                    <a:pt x="14953" y="4574"/>
                    <a:pt x="14953" y="4122"/>
                  </a:cubicBezTo>
                  <a:cubicBezTo>
                    <a:pt x="14953" y="3823"/>
                    <a:pt x="14905" y="3529"/>
                    <a:pt x="14812" y="3236"/>
                  </a:cubicBezTo>
                  <a:cubicBezTo>
                    <a:pt x="14716" y="2945"/>
                    <a:pt x="14583" y="2677"/>
                    <a:pt x="14411" y="2439"/>
                  </a:cubicBezTo>
                  <a:cubicBezTo>
                    <a:pt x="14238" y="2199"/>
                    <a:pt x="14027" y="2002"/>
                    <a:pt x="13775" y="1843"/>
                  </a:cubicBezTo>
                  <a:cubicBezTo>
                    <a:pt x="13521" y="1688"/>
                    <a:pt x="13230" y="1606"/>
                    <a:pt x="12893" y="1606"/>
                  </a:cubicBezTo>
                  <a:lnTo>
                    <a:pt x="12744" y="1606"/>
                  </a:lnTo>
                  <a:cubicBezTo>
                    <a:pt x="12681" y="1606"/>
                    <a:pt x="12631" y="1617"/>
                    <a:pt x="12594" y="1634"/>
                  </a:cubicBezTo>
                  <a:cubicBezTo>
                    <a:pt x="12523" y="1671"/>
                    <a:pt x="12481" y="1705"/>
                    <a:pt x="12472" y="1742"/>
                  </a:cubicBezTo>
                  <a:cubicBezTo>
                    <a:pt x="12464" y="1778"/>
                    <a:pt x="12450" y="1838"/>
                    <a:pt x="12430" y="1920"/>
                  </a:cubicBezTo>
                  <a:cubicBezTo>
                    <a:pt x="12323" y="2450"/>
                    <a:pt x="12221" y="3007"/>
                    <a:pt x="12128" y="3586"/>
                  </a:cubicBezTo>
                  <a:cubicBezTo>
                    <a:pt x="12034" y="4167"/>
                    <a:pt x="11854" y="4698"/>
                    <a:pt x="11596" y="5176"/>
                  </a:cubicBezTo>
                  <a:cubicBezTo>
                    <a:pt x="11334" y="5636"/>
                    <a:pt x="11000" y="6034"/>
                    <a:pt x="10596" y="6367"/>
                  </a:cubicBezTo>
                  <a:cubicBezTo>
                    <a:pt x="10189" y="6701"/>
                    <a:pt x="9802" y="7051"/>
                    <a:pt x="9432" y="7421"/>
                  </a:cubicBezTo>
                  <a:cubicBezTo>
                    <a:pt x="9169" y="7700"/>
                    <a:pt x="8949" y="7954"/>
                    <a:pt x="8771" y="8183"/>
                  </a:cubicBezTo>
                  <a:cubicBezTo>
                    <a:pt x="8593" y="8412"/>
                    <a:pt x="8403" y="8632"/>
                    <a:pt x="8211" y="8833"/>
                  </a:cubicBezTo>
                  <a:cubicBezTo>
                    <a:pt x="8016" y="9036"/>
                    <a:pt x="7799" y="9222"/>
                    <a:pt x="7556" y="9400"/>
                  </a:cubicBezTo>
                  <a:cubicBezTo>
                    <a:pt x="7313" y="9575"/>
                    <a:pt x="7019" y="9736"/>
                    <a:pt x="6674" y="9880"/>
                  </a:cubicBezTo>
                  <a:lnTo>
                    <a:pt x="6646" y="9880"/>
                  </a:lnTo>
                  <a:lnTo>
                    <a:pt x="6646" y="18572"/>
                  </a:lnTo>
                  <a:cubicBezTo>
                    <a:pt x="7279" y="18572"/>
                    <a:pt x="7889" y="18649"/>
                    <a:pt x="8485" y="18795"/>
                  </a:cubicBezTo>
                  <a:cubicBezTo>
                    <a:pt x="9081" y="18945"/>
                    <a:pt x="9683" y="19103"/>
                    <a:pt x="10294" y="19270"/>
                  </a:cubicBezTo>
                  <a:cubicBezTo>
                    <a:pt x="10901" y="19439"/>
                    <a:pt x="11537" y="19592"/>
                    <a:pt x="12207" y="19741"/>
                  </a:cubicBezTo>
                  <a:cubicBezTo>
                    <a:pt x="12874" y="19891"/>
                    <a:pt x="13594" y="19965"/>
                    <a:pt x="14374" y="19965"/>
                  </a:cubicBezTo>
                  <a:cubicBezTo>
                    <a:pt x="14781" y="19965"/>
                    <a:pt x="15222" y="19939"/>
                    <a:pt x="15699" y="19885"/>
                  </a:cubicBezTo>
                  <a:cubicBezTo>
                    <a:pt x="16177" y="19829"/>
                    <a:pt x="16626" y="19710"/>
                    <a:pt x="17047" y="19527"/>
                  </a:cubicBezTo>
                  <a:cubicBezTo>
                    <a:pt x="17468" y="19343"/>
                    <a:pt x="17816" y="19086"/>
                    <a:pt x="18101" y="18762"/>
                  </a:cubicBezTo>
                  <a:cubicBezTo>
                    <a:pt x="18387" y="18440"/>
                    <a:pt x="18525" y="18010"/>
                    <a:pt x="18525" y="17477"/>
                  </a:cubicBezTo>
                  <a:cubicBezTo>
                    <a:pt x="18525" y="17386"/>
                    <a:pt x="18522" y="17304"/>
                    <a:pt x="18517" y="17225"/>
                  </a:cubicBezTo>
                  <a:cubicBezTo>
                    <a:pt x="18503" y="17152"/>
                    <a:pt x="18488" y="17070"/>
                    <a:pt x="18471" y="16980"/>
                  </a:cubicBezTo>
                  <a:cubicBezTo>
                    <a:pt x="18785" y="16836"/>
                    <a:pt x="19028" y="16596"/>
                    <a:pt x="19195" y="16262"/>
                  </a:cubicBezTo>
                  <a:cubicBezTo>
                    <a:pt x="19364" y="15929"/>
                    <a:pt x="19446" y="15593"/>
                    <a:pt x="19446" y="15263"/>
                  </a:cubicBezTo>
                  <a:cubicBezTo>
                    <a:pt x="19449" y="14912"/>
                    <a:pt x="19350" y="14605"/>
                    <a:pt x="19164" y="14342"/>
                  </a:cubicBezTo>
                </a:path>
              </a:pathLst>
            </a:cu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solidFill>
                  <a:schemeClr val="lt1"/>
                </a:solidFill>
                <a:latin typeface="+mn-lt"/>
                <a:ea typeface="+mn-ea"/>
              </a:endParaRPr>
            </a:p>
          </p:txBody>
        </p:sp>
      </p:grpSp>
      <p:grpSp>
        <p:nvGrpSpPr>
          <p:cNvPr id="26" name="Group 16"/>
          <p:cNvGrpSpPr/>
          <p:nvPr userDrawn="1"/>
        </p:nvGrpSpPr>
        <p:grpSpPr bwMode="auto">
          <a:xfrm>
            <a:off x="10236079" y="6070822"/>
            <a:ext cx="380048" cy="380121"/>
            <a:chOff x="0" y="0"/>
            <a:chExt cx="965499" cy="965499"/>
          </a:xfrm>
        </p:grpSpPr>
        <p:sp>
          <p:nvSpPr>
            <p:cNvPr id="27" name="AutoShape 17"/>
            <p:cNvSpPr/>
            <p:nvPr/>
          </p:nvSpPr>
          <p:spPr bwMode="auto">
            <a:xfrm>
              <a:off x="0" y="0"/>
              <a:ext cx="965499" cy="965499"/>
            </a:xfrm>
            <a:custGeom>
              <a:avLst/>
              <a:gdLst>
                <a:gd name="T0" fmla="*/ 482725 w 19679"/>
                <a:gd name="T1" fmla="*/ 529874 h 19679"/>
                <a:gd name="T2" fmla="*/ 482725 w 19679"/>
                <a:gd name="T3" fmla="*/ 529874 h 19679"/>
                <a:gd name="T4" fmla="*/ 482725 w 19679"/>
                <a:gd name="T5" fmla="*/ 529874 h 19679"/>
                <a:gd name="T6" fmla="*/ 482725 w 19679"/>
                <a:gd name="T7" fmla="*/ 529874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gradFill>
              <a:gsLst>
                <a:gs pos="0">
                  <a:schemeClr val="bg1"/>
                </a:gs>
                <a:gs pos="51000">
                  <a:schemeClr val="bg1">
                    <a:lumMod val="95000"/>
                  </a:schemeClr>
                </a:gs>
                <a:gs pos="100000">
                  <a:schemeClr val="bg1">
                    <a:lumMod val="75000"/>
                  </a:schemeClr>
                </a:gs>
              </a:gsLst>
              <a:lin ang="18900000" scaled="0"/>
            </a:gradFill>
            <a:ln>
              <a:noFill/>
            </a:ln>
            <a:effectLst>
              <a:outerShdw blurRad="88900" dist="38100" dir="7680000" algn="tl"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solidFill>
                  <a:schemeClr val="lt1"/>
                </a:solidFill>
                <a:latin typeface="+mn-lt"/>
                <a:ea typeface="+mn-ea"/>
              </a:endParaRPr>
            </a:p>
          </p:txBody>
        </p:sp>
        <p:sp>
          <p:nvSpPr>
            <p:cNvPr id="30" name="AutoShape 18"/>
            <p:cNvSpPr/>
            <p:nvPr/>
          </p:nvSpPr>
          <p:spPr bwMode="auto">
            <a:xfrm>
              <a:off x="293617" y="264823"/>
              <a:ext cx="393980" cy="393980"/>
            </a:xfrm>
            <a:custGeom>
              <a:avLst/>
              <a:gdLst>
                <a:gd name="T0" fmla="*/ 196990 w 21600"/>
                <a:gd name="T1" fmla="*/ 196990 h 21600"/>
                <a:gd name="T2" fmla="*/ 196990 w 21600"/>
                <a:gd name="T3" fmla="*/ 196990 h 21600"/>
                <a:gd name="T4" fmla="*/ 196990 w 21600"/>
                <a:gd name="T5" fmla="*/ 196990 h 21600"/>
                <a:gd name="T6" fmla="*/ 196990 w 21600"/>
                <a:gd name="T7" fmla="*/ 19699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6949"/>
                  </a:moveTo>
                  <a:cubicBezTo>
                    <a:pt x="21600" y="7542"/>
                    <a:pt x="21407" y="8153"/>
                    <a:pt x="21017" y="8781"/>
                  </a:cubicBezTo>
                  <a:cubicBezTo>
                    <a:pt x="20628" y="9416"/>
                    <a:pt x="20109" y="10015"/>
                    <a:pt x="19458" y="10585"/>
                  </a:cubicBezTo>
                  <a:cubicBezTo>
                    <a:pt x="18806" y="11152"/>
                    <a:pt x="18040" y="11651"/>
                    <a:pt x="17159" y="12083"/>
                  </a:cubicBezTo>
                  <a:cubicBezTo>
                    <a:pt x="16275" y="12512"/>
                    <a:pt x="15327" y="12820"/>
                    <a:pt x="14315" y="12996"/>
                  </a:cubicBezTo>
                  <a:cubicBezTo>
                    <a:pt x="13880" y="13090"/>
                    <a:pt x="13492" y="13284"/>
                    <a:pt x="13151" y="13578"/>
                  </a:cubicBezTo>
                  <a:cubicBezTo>
                    <a:pt x="12809" y="13872"/>
                    <a:pt x="12641" y="14204"/>
                    <a:pt x="12641" y="14571"/>
                  </a:cubicBezTo>
                  <a:cubicBezTo>
                    <a:pt x="12641" y="14900"/>
                    <a:pt x="12713" y="15140"/>
                    <a:pt x="12865" y="15293"/>
                  </a:cubicBezTo>
                  <a:cubicBezTo>
                    <a:pt x="13015" y="15449"/>
                    <a:pt x="13177" y="15596"/>
                    <a:pt x="13364" y="15728"/>
                  </a:cubicBezTo>
                  <a:cubicBezTo>
                    <a:pt x="13546" y="15866"/>
                    <a:pt x="13717" y="16010"/>
                    <a:pt x="13874" y="16169"/>
                  </a:cubicBezTo>
                  <a:cubicBezTo>
                    <a:pt x="14032" y="16330"/>
                    <a:pt x="14125" y="16574"/>
                    <a:pt x="14160" y="16903"/>
                  </a:cubicBezTo>
                  <a:cubicBezTo>
                    <a:pt x="14195" y="17117"/>
                    <a:pt x="14187" y="17340"/>
                    <a:pt x="14133" y="17564"/>
                  </a:cubicBezTo>
                  <a:cubicBezTo>
                    <a:pt x="14099" y="17696"/>
                    <a:pt x="14200" y="17805"/>
                    <a:pt x="14432" y="17893"/>
                  </a:cubicBezTo>
                  <a:cubicBezTo>
                    <a:pt x="14667" y="17981"/>
                    <a:pt x="14956" y="18069"/>
                    <a:pt x="15295" y="18154"/>
                  </a:cubicBezTo>
                  <a:cubicBezTo>
                    <a:pt x="15637" y="18236"/>
                    <a:pt x="15987" y="18342"/>
                    <a:pt x="16344" y="18468"/>
                  </a:cubicBezTo>
                  <a:cubicBezTo>
                    <a:pt x="16705" y="18595"/>
                    <a:pt x="16975" y="18756"/>
                    <a:pt x="17164" y="18953"/>
                  </a:cubicBezTo>
                  <a:cubicBezTo>
                    <a:pt x="17266" y="19050"/>
                    <a:pt x="17351" y="19232"/>
                    <a:pt x="17415" y="19511"/>
                  </a:cubicBezTo>
                  <a:cubicBezTo>
                    <a:pt x="17477" y="19790"/>
                    <a:pt x="17519" y="20090"/>
                    <a:pt x="17535" y="20416"/>
                  </a:cubicBezTo>
                  <a:cubicBezTo>
                    <a:pt x="17554" y="20727"/>
                    <a:pt x="17527" y="21000"/>
                    <a:pt x="17463" y="21241"/>
                  </a:cubicBezTo>
                  <a:cubicBezTo>
                    <a:pt x="17394" y="21479"/>
                    <a:pt x="17268" y="21599"/>
                    <a:pt x="17089" y="21599"/>
                  </a:cubicBezTo>
                  <a:lnTo>
                    <a:pt x="4496" y="21599"/>
                  </a:lnTo>
                  <a:cubicBezTo>
                    <a:pt x="4328" y="21599"/>
                    <a:pt x="4205" y="21479"/>
                    <a:pt x="4130" y="21241"/>
                  </a:cubicBezTo>
                  <a:cubicBezTo>
                    <a:pt x="4061" y="21000"/>
                    <a:pt x="4032" y="20727"/>
                    <a:pt x="4048" y="20416"/>
                  </a:cubicBezTo>
                  <a:cubicBezTo>
                    <a:pt x="4066" y="20090"/>
                    <a:pt x="4109" y="19790"/>
                    <a:pt x="4170" y="19511"/>
                  </a:cubicBezTo>
                  <a:cubicBezTo>
                    <a:pt x="4235" y="19232"/>
                    <a:pt x="4317" y="19050"/>
                    <a:pt x="4421" y="18953"/>
                  </a:cubicBezTo>
                  <a:cubicBezTo>
                    <a:pt x="4616" y="18768"/>
                    <a:pt x="4889" y="18606"/>
                    <a:pt x="5239" y="18474"/>
                  </a:cubicBezTo>
                  <a:cubicBezTo>
                    <a:pt x="5588" y="18345"/>
                    <a:pt x="5933" y="18236"/>
                    <a:pt x="6269" y="18154"/>
                  </a:cubicBezTo>
                  <a:cubicBezTo>
                    <a:pt x="6606" y="18069"/>
                    <a:pt x="6897" y="17984"/>
                    <a:pt x="7145" y="17901"/>
                  </a:cubicBezTo>
                  <a:cubicBezTo>
                    <a:pt x="7394" y="17816"/>
                    <a:pt x="7498" y="17705"/>
                    <a:pt x="7463" y="17564"/>
                  </a:cubicBezTo>
                  <a:cubicBezTo>
                    <a:pt x="7428" y="17432"/>
                    <a:pt x="7412" y="17311"/>
                    <a:pt x="7412" y="17205"/>
                  </a:cubicBezTo>
                  <a:lnTo>
                    <a:pt x="7412" y="16903"/>
                  </a:lnTo>
                  <a:cubicBezTo>
                    <a:pt x="7428" y="16574"/>
                    <a:pt x="7519" y="16330"/>
                    <a:pt x="7687" y="16169"/>
                  </a:cubicBezTo>
                  <a:cubicBezTo>
                    <a:pt x="7853" y="16010"/>
                    <a:pt x="8034" y="15866"/>
                    <a:pt x="8224" y="15728"/>
                  </a:cubicBezTo>
                  <a:cubicBezTo>
                    <a:pt x="8416" y="15593"/>
                    <a:pt x="8584" y="15446"/>
                    <a:pt x="8729" y="15293"/>
                  </a:cubicBezTo>
                  <a:cubicBezTo>
                    <a:pt x="8873" y="15140"/>
                    <a:pt x="8945" y="14900"/>
                    <a:pt x="8945" y="14571"/>
                  </a:cubicBezTo>
                  <a:cubicBezTo>
                    <a:pt x="8945" y="14204"/>
                    <a:pt x="8777" y="13875"/>
                    <a:pt x="8440" y="13578"/>
                  </a:cubicBezTo>
                  <a:cubicBezTo>
                    <a:pt x="8104" y="13281"/>
                    <a:pt x="7706" y="13090"/>
                    <a:pt x="7247" y="12996"/>
                  </a:cubicBezTo>
                  <a:cubicBezTo>
                    <a:pt x="6251" y="12811"/>
                    <a:pt x="5311" y="12497"/>
                    <a:pt x="4435" y="12062"/>
                  </a:cubicBezTo>
                  <a:cubicBezTo>
                    <a:pt x="3554" y="11628"/>
                    <a:pt x="2790" y="11128"/>
                    <a:pt x="2133" y="10570"/>
                  </a:cubicBezTo>
                  <a:cubicBezTo>
                    <a:pt x="1479" y="10012"/>
                    <a:pt x="958" y="9416"/>
                    <a:pt x="574" y="8781"/>
                  </a:cubicBezTo>
                  <a:cubicBezTo>
                    <a:pt x="189" y="8153"/>
                    <a:pt x="0" y="7542"/>
                    <a:pt x="0" y="6949"/>
                  </a:cubicBezTo>
                  <a:lnTo>
                    <a:pt x="0" y="4320"/>
                  </a:lnTo>
                  <a:cubicBezTo>
                    <a:pt x="0" y="4009"/>
                    <a:pt x="93" y="3756"/>
                    <a:pt x="285" y="3553"/>
                  </a:cubicBezTo>
                  <a:cubicBezTo>
                    <a:pt x="475" y="3354"/>
                    <a:pt x="712" y="3254"/>
                    <a:pt x="998" y="3254"/>
                  </a:cubicBezTo>
                  <a:lnTo>
                    <a:pt x="5124" y="3254"/>
                  </a:lnTo>
                  <a:cubicBezTo>
                    <a:pt x="5108" y="3139"/>
                    <a:pt x="5097" y="3025"/>
                    <a:pt x="5097" y="2901"/>
                  </a:cubicBezTo>
                  <a:lnTo>
                    <a:pt x="5097" y="2564"/>
                  </a:lnTo>
                  <a:lnTo>
                    <a:pt x="5097" y="2505"/>
                  </a:lnTo>
                  <a:cubicBezTo>
                    <a:pt x="5097" y="2005"/>
                    <a:pt x="5118" y="1594"/>
                    <a:pt x="5156" y="1265"/>
                  </a:cubicBezTo>
                  <a:cubicBezTo>
                    <a:pt x="5193" y="939"/>
                    <a:pt x="5260" y="684"/>
                    <a:pt x="5353" y="499"/>
                  </a:cubicBezTo>
                  <a:cubicBezTo>
                    <a:pt x="5444" y="320"/>
                    <a:pt x="5580" y="187"/>
                    <a:pt x="5754" y="111"/>
                  </a:cubicBezTo>
                  <a:cubicBezTo>
                    <a:pt x="5928" y="38"/>
                    <a:pt x="6165" y="0"/>
                    <a:pt x="6464" y="0"/>
                  </a:cubicBezTo>
                  <a:lnTo>
                    <a:pt x="15132" y="0"/>
                  </a:lnTo>
                  <a:cubicBezTo>
                    <a:pt x="15410" y="0"/>
                    <a:pt x="15645" y="38"/>
                    <a:pt x="15829" y="111"/>
                  </a:cubicBezTo>
                  <a:cubicBezTo>
                    <a:pt x="16011" y="187"/>
                    <a:pt x="16149" y="320"/>
                    <a:pt x="16243" y="499"/>
                  </a:cubicBezTo>
                  <a:cubicBezTo>
                    <a:pt x="16336" y="684"/>
                    <a:pt x="16403" y="939"/>
                    <a:pt x="16435" y="1265"/>
                  </a:cubicBezTo>
                  <a:cubicBezTo>
                    <a:pt x="16470" y="1594"/>
                    <a:pt x="16486" y="2006"/>
                    <a:pt x="16486" y="2505"/>
                  </a:cubicBezTo>
                  <a:lnTo>
                    <a:pt x="16486" y="2863"/>
                  </a:lnTo>
                  <a:cubicBezTo>
                    <a:pt x="16486" y="2989"/>
                    <a:pt x="16478" y="3119"/>
                    <a:pt x="16459" y="3251"/>
                  </a:cubicBezTo>
                  <a:lnTo>
                    <a:pt x="20603" y="3251"/>
                  </a:lnTo>
                  <a:cubicBezTo>
                    <a:pt x="20884" y="3251"/>
                    <a:pt x="21119" y="3351"/>
                    <a:pt x="21314" y="3550"/>
                  </a:cubicBezTo>
                  <a:cubicBezTo>
                    <a:pt x="21503" y="3753"/>
                    <a:pt x="21599" y="4006"/>
                    <a:pt x="21599" y="4317"/>
                  </a:cubicBezTo>
                  <a:lnTo>
                    <a:pt x="21599" y="6949"/>
                  </a:lnTo>
                  <a:lnTo>
                    <a:pt x="21600" y="6949"/>
                  </a:lnTo>
                  <a:close/>
                  <a:moveTo>
                    <a:pt x="6283" y="10550"/>
                  </a:moveTo>
                  <a:cubicBezTo>
                    <a:pt x="6072" y="9798"/>
                    <a:pt x="5882" y="8978"/>
                    <a:pt x="5714" y="8082"/>
                  </a:cubicBezTo>
                  <a:cubicBezTo>
                    <a:pt x="5548" y="7189"/>
                    <a:pt x="5407" y="6299"/>
                    <a:pt x="5287" y="5415"/>
                  </a:cubicBezTo>
                  <a:lnTo>
                    <a:pt x="1962" y="5415"/>
                  </a:lnTo>
                  <a:lnTo>
                    <a:pt x="1962" y="6949"/>
                  </a:lnTo>
                  <a:cubicBezTo>
                    <a:pt x="1962" y="7137"/>
                    <a:pt x="2064" y="7389"/>
                    <a:pt x="2264" y="7709"/>
                  </a:cubicBezTo>
                  <a:cubicBezTo>
                    <a:pt x="2462" y="8029"/>
                    <a:pt x="2753" y="8358"/>
                    <a:pt x="3126" y="8699"/>
                  </a:cubicBezTo>
                  <a:cubicBezTo>
                    <a:pt x="3500" y="9040"/>
                    <a:pt x="3954" y="9381"/>
                    <a:pt x="4488" y="9707"/>
                  </a:cubicBezTo>
                  <a:cubicBezTo>
                    <a:pt x="5022" y="10033"/>
                    <a:pt x="5618" y="10315"/>
                    <a:pt x="6283" y="10550"/>
                  </a:cubicBezTo>
                  <a:moveTo>
                    <a:pt x="19629" y="5415"/>
                  </a:moveTo>
                  <a:lnTo>
                    <a:pt x="16280" y="5415"/>
                  </a:lnTo>
                  <a:cubicBezTo>
                    <a:pt x="16179" y="6299"/>
                    <a:pt x="16043" y="7189"/>
                    <a:pt x="15877" y="8082"/>
                  </a:cubicBezTo>
                  <a:cubicBezTo>
                    <a:pt x="15712" y="8978"/>
                    <a:pt x="15522" y="9798"/>
                    <a:pt x="15308" y="10550"/>
                  </a:cubicBezTo>
                  <a:cubicBezTo>
                    <a:pt x="15973" y="10315"/>
                    <a:pt x="16574" y="10033"/>
                    <a:pt x="17105" y="9707"/>
                  </a:cubicBezTo>
                  <a:cubicBezTo>
                    <a:pt x="17637" y="9381"/>
                    <a:pt x="18091" y="9040"/>
                    <a:pt x="18467" y="8699"/>
                  </a:cubicBezTo>
                  <a:cubicBezTo>
                    <a:pt x="18844" y="8358"/>
                    <a:pt x="19130" y="8029"/>
                    <a:pt x="19330" y="7709"/>
                  </a:cubicBezTo>
                  <a:cubicBezTo>
                    <a:pt x="19530" y="7389"/>
                    <a:pt x="19629" y="7137"/>
                    <a:pt x="19629" y="6949"/>
                  </a:cubicBezTo>
                  <a:lnTo>
                    <a:pt x="19629" y="5415"/>
                  </a:lnTo>
                  <a:close/>
                </a:path>
              </a:pathLst>
            </a:cu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solidFill>
                  <a:schemeClr val="lt1"/>
                </a:solidFill>
                <a:latin typeface="+mn-lt"/>
                <a:ea typeface="+mn-ea"/>
              </a:endParaRPr>
            </a:p>
          </p:txBody>
        </p:sp>
      </p:grpSp>
      <p:grpSp>
        <p:nvGrpSpPr>
          <p:cNvPr id="31" name="Group 19"/>
          <p:cNvGrpSpPr/>
          <p:nvPr userDrawn="1"/>
        </p:nvGrpSpPr>
        <p:grpSpPr bwMode="auto">
          <a:xfrm>
            <a:off x="10773613" y="6070822"/>
            <a:ext cx="380048" cy="380121"/>
            <a:chOff x="0" y="0"/>
            <a:chExt cx="965499" cy="965499"/>
          </a:xfrm>
        </p:grpSpPr>
        <p:sp>
          <p:nvSpPr>
            <p:cNvPr id="32" name="AutoShape 20"/>
            <p:cNvSpPr/>
            <p:nvPr/>
          </p:nvSpPr>
          <p:spPr bwMode="auto">
            <a:xfrm>
              <a:off x="0" y="0"/>
              <a:ext cx="965499" cy="965499"/>
            </a:xfrm>
            <a:custGeom>
              <a:avLst/>
              <a:gdLst>
                <a:gd name="T0" fmla="*/ 482725 w 19679"/>
                <a:gd name="T1" fmla="*/ 529874 h 19679"/>
                <a:gd name="T2" fmla="*/ 482725 w 19679"/>
                <a:gd name="T3" fmla="*/ 529874 h 19679"/>
                <a:gd name="T4" fmla="*/ 482725 w 19679"/>
                <a:gd name="T5" fmla="*/ 529874 h 19679"/>
                <a:gd name="T6" fmla="*/ 482725 w 19679"/>
                <a:gd name="T7" fmla="*/ 529874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gradFill>
              <a:gsLst>
                <a:gs pos="0">
                  <a:schemeClr val="bg1"/>
                </a:gs>
                <a:gs pos="51000">
                  <a:schemeClr val="bg1">
                    <a:lumMod val="95000"/>
                  </a:schemeClr>
                </a:gs>
                <a:gs pos="100000">
                  <a:schemeClr val="bg1">
                    <a:lumMod val="75000"/>
                  </a:schemeClr>
                </a:gs>
              </a:gsLst>
              <a:lin ang="18900000" scaled="0"/>
            </a:gradFill>
            <a:ln>
              <a:noFill/>
            </a:ln>
            <a:effectLst>
              <a:outerShdw blurRad="88900" dist="38100" dir="7680000" algn="tl"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solidFill>
                  <a:schemeClr val="lt1"/>
                </a:solidFill>
                <a:latin typeface="+mn-lt"/>
                <a:ea typeface="+mn-ea"/>
              </a:endParaRPr>
            </a:p>
          </p:txBody>
        </p:sp>
        <p:sp>
          <p:nvSpPr>
            <p:cNvPr id="33" name="AutoShape 21"/>
            <p:cNvSpPr/>
            <p:nvPr/>
          </p:nvSpPr>
          <p:spPr bwMode="auto">
            <a:xfrm>
              <a:off x="292545" y="314566"/>
              <a:ext cx="380408" cy="307104"/>
            </a:xfrm>
            <a:custGeom>
              <a:avLst/>
              <a:gdLst>
                <a:gd name="T0" fmla="*/ 190204 w 21600"/>
                <a:gd name="T1" fmla="*/ 153552 h 21600"/>
                <a:gd name="T2" fmla="*/ 190204 w 21600"/>
                <a:gd name="T3" fmla="*/ 153552 h 21600"/>
                <a:gd name="T4" fmla="*/ 190204 w 21600"/>
                <a:gd name="T5" fmla="*/ 153552 h 21600"/>
                <a:gd name="T6" fmla="*/ 190204 w 21600"/>
                <a:gd name="T7" fmla="*/ 1535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263" y="3222"/>
                  </a:moveTo>
                  <a:cubicBezTo>
                    <a:pt x="20632" y="3222"/>
                    <a:pt x="20946" y="3384"/>
                    <a:pt x="21208" y="3713"/>
                  </a:cubicBezTo>
                  <a:cubicBezTo>
                    <a:pt x="21470" y="4042"/>
                    <a:pt x="21600" y="4427"/>
                    <a:pt x="21600" y="4865"/>
                  </a:cubicBezTo>
                  <a:lnTo>
                    <a:pt x="21600" y="19984"/>
                  </a:lnTo>
                  <a:cubicBezTo>
                    <a:pt x="21600" y="20421"/>
                    <a:pt x="21470" y="20803"/>
                    <a:pt x="21208" y="21121"/>
                  </a:cubicBezTo>
                  <a:cubicBezTo>
                    <a:pt x="20946" y="21441"/>
                    <a:pt x="20632" y="21600"/>
                    <a:pt x="20263" y="21600"/>
                  </a:cubicBezTo>
                  <a:lnTo>
                    <a:pt x="1348" y="21600"/>
                  </a:lnTo>
                  <a:cubicBezTo>
                    <a:pt x="981" y="21600"/>
                    <a:pt x="663" y="21441"/>
                    <a:pt x="399" y="21121"/>
                  </a:cubicBezTo>
                  <a:cubicBezTo>
                    <a:pt x="134" y="20803"/>
                    <a:pt x="0" y="20421"/>
                    <a:pt x="0" y="19984"/>
                  </a:cubicBezTo>
                  <a:lnTo>
                    <a:pt x="0" y="4865"/>
                  </a:lnTo>
                  <a:cubicBezTo>
                    <a:pt x="0" y="4427"/>
                    <a:pt x="134" y="4042"/>
                    <a:pt x="399" y="3713"/>
                  </a:cubicBezTo>
                  <a:cubicBezTo>
                    <a:pt x="663" y="3384"/>
                    <a:pt x="981" y="3222"/>
                    <a:pt x="1348" y="3222"/>
                  </a:cubicBezTo>
                  <a:lnTo>
                    <a:pt x="5638" y="3222"/>
                  </a:lnTo>
                  <a:lnTo>
                    <a:pt x="6318" y="1460"/>
                  </a:lnTo>
                  <a:cubicBezTo>
                    <a:pt x="6458" y="1057"/>
                    <a:pt x="6717" y="713"/>
                    <a:pt x="7089" y="425"/>
                  </a:cubicBezTo>
                  <a:cubicBezTo>
                    <a:pt x="7466" y="143"/>
                    <a:pt x="7838" y="0"/>
                    <a:pt x="8203" y="0"/>
                  </a:cubicBezTo>
                  <a:lnTo>
                    <a:pt x="13396" y="0"/>
                  </a:lnTo>
                  <a:cubicBezTo>
                    <a:pt x="13763" y="0"/>
                    <a:pt x="14135" y="143"/>
                    <a:pt x="14510" y="425"/>
                  </a:cubicBezTo>
                  <a:cubicBezTo>
                    <a:pt x="14884" y="713"/>
                    <a:pt x="15146" y="1057"/>
                    <a:pt x="15293" y="1460"/>
                  </a:cubicBezTo>
                  <a:lnTo>
                    <a:pt x="15961" y="3222"/>
                  </a:lnTo>
                  <a:lnTo>
                    <a:pt x="20263" y="3222"/>
                  </a:lnTo>
                  <a:close/>
                  <a:moveTo>
                    <a:pt x="10806" y="19185"/>
                  </a:moveTo>
                  <a:cubicBezTo>
                    <a:pt x="11572" y="19185"/>
                    <a:pt x="12299" y="19002"/>
                    <a:pt x="12987" y="18650"/>
                  </a:cubicBezTo>
                  <a:cubicBezTo>
                    <a:pt x="13672" y="18294"/>
                    <a:pt x="14270" y="17810"/>
                    <a:pt x="14774" y="17196"/>
                  </a:cubicBezTo>
                  <a:cubicBezTo>
                    <a:pt x="15278" y="16582"/>
                    <a:pt x="15677" y="15862"/>
                    <a:pt x="15974" y="15048"/>
                  </a:cubicBezTo>
                  <a:cubicBezTo>
                    <a:pt x="16270" y="14234"/>
                    <a:pt x="16419" y="13356"/>
                    <a:pt x="16419" y="12421"/>
                  </a:cubicBezTo>
                  <a:cubicBezTo>
                    <a:pt x="16419" y="11499"/>
                    <a:pt x="16270" y="10623"/>
                    <a:pt x="15974" y="9795"/>
                  </a:cubicBezTo>
                  <a:cubicBezTo>
                    <a:pt x="15677" y="8966"/>
                    <a:pt x="15278" y="8249"/>
                    <a:pt x="14774" y="7644"/>
                  </a:cubicBezTo>
                  <a:cubicBezTo>
                    <a:pt x="14270" y="7036"/>
                    <a:pt x="13672" y="6557"/>
                    <a:pt x="12987" y="6199"/>
                  </a:cubicBezTo>
                  <a:cubicBezTo>
                    <a:pt x="12299" y="5843"/>
                    <a:pt x="11572" y="5667"/>
                    <a:pt x="10806" y="5667"/>
                  </a:cubicBezTo>
                  <a:cubicBezTo>
                    <a:pt x="10039" y="5667"/>
                    <a:pt x="9312" y="5846"/>
                    <a:pt x="8619" y="6199"/>
                  </a:cubicBezTo>
                  <a:cubicBezTo>
                    <a:pt x="7929" y="6557"/>
                    <a:pt x="7332" y="7036"/>
                    <a:pt x="6827" y="7644"/>
                  </a:cubicBezTo>
                  <a:cubicBezTo>
                    <a:pt x="6323" y="8249"/>
                    <a:pt x="5922" y="8963"/>
                    <a:pt x="5625" y="9789"/>
                  </a:cubicBezTo>
                  <a:cubicBezTo>
                    <a:pt x="5329" y="10612"/>
                    <a:pt x="5180" y="11490"/>
                    <a:pt x="5180" y="12421"/>
                  </a:cubicBezTo>
                  <a:cubicBezTo>
                    <a:pt x="5180" y="13356"/>
                    <a:pt x="5329" y="14234"/>
                    <a:pt x="5625" y="15048"/>
                  </a:cubicBezTo>
                  <a:cubicBezTo>
                    <a:pt x="5922" y="15862"/>
                    <a:pt x="6323" y="16582"/>
                    <a:pt x="6827" y="17196"/>
                  </a:cubicBezTo>
                  <a:cubicBezTo>
                    <a:pt x="7332" y="17810"/>
                    <a:pt x="7929" y="18294"/>
                    <a:pt x="8619" y="18650"/>
                  </a:cubicBezTo>
                  <a:cubicBezTo>
                    <a:pt x="9312" y="19005"/>
                    <a:pt x="10039" y="19185"/>
                    <a:pt x="10806" y="19185"/>
                  </a:cubicBezTo>
                  <a:moveTo>
                    <a:pt x="10806" y="7832"/>
                  </a:moveTo>
                  <a:cubicBezTo>
                    <a:pt x="11337" y="7832"/>
                    <a:pt x="11834" y="7953"/>
                    <a:pt x="12294" y="8191"/>
                  </a:cubicBezTo>
                  <a:cubicBezTo>
                    <a:pt x="12754" y="8432"/>
                    <a:pt x="13158" y="8755"/>
                    <a:pt x="13501" y="9169"/>
                  </a:cubicBezTo>
                  <a:cubicBezTo>
                    <a:pt x="13846" y="9583"/>
                    <a:pt x="14118" y="10068"/>
                    <a:pt x="14316" y="10623"/>
                  </a:cubicBezTo>
                  <a:cubicBezTo>
                    <a:pt x="14515" y="11184"/>
                    <a:pt x="14615" y="11781"/>
                    <a:pt x="14615" y="12421"/>
                  </a:cubicBezTo>
                  <a:cubicBezTo>
                    <a:pt x="14615" y="13056"/>
                    <a:pt x="14515" y="13649"/>
                    <a:pt x="14316" y="14205"/>
                  </a:cubicBezTo>
                  <a:cubicBezTo>
                    <a:pt x="14118" y="14757"/>
                    <a:pt x="13846" y="15245"/>
                    <a:pt x="13501" y="15668"/>
                  </a:cubicBezTo>
                  <a:cubicBezTo>
                    <a:pt x="13158" y="16091"/>
                    <a:pt x="12752" y="16420"/>
                    <a:pt x="12289" y="16661"/>
                  </a:cubicBezTo>
                  <a:cubicBezTo>
                    <a:pt x="11824" y="16899"/>
                    <a:pt x="11330" y="17016"/>
                    <a:pt x="10806" y="17016"/>
                  </a:cubicBezTo>
                  <a:cubicBezTo>
                    <a:pt x="10274" y="17016"/>
                    <a:pt x="9777" y="16899"/>
                    <a:pt x="9312" y="16661"/>
                  </a:cubicBezTo>
                  <a:cubicBezTo>
                    <a:pt x="8847" y="16420"/>
                    <a:pt x="8443" y="16091"/>
                    <a:pt x="8100" y="15668"/>
                  </a:cubicBezTo>
                  <a:cubicBezTo>
                    <a:pt x="7755" y="15245"/>
                    <a:pt x="7483" y="14754"/>
                    <a:pt x="7285" y="14199"/>
                  </a:cubicBezTo>
                  <a:cubicBezTo>
                    <a:pt x="7084" y="13641"/>
                    <a:pt x="6984" y="13044"/>
                    <a:pt x="6984" y="12421"/>
                  </a:cubicBezTo>
                  <a:cubicBezTo>
                    <a:pt x="6984" y="11781"/>
                    <a:pt x="7084" y="11184"/>
                    <a:pt x="7285" y="10623"/>
                  </a:cubicBezTo>
                  <a:cubicBezTo>
                    <a:pt x="7483" y="10068"/>
                    <a:pt x="7755" y="9583"/>
                    <a:pt x="8100" y="9169"/>
                  </a:cubicBezTo>
                  <a:cubicBezTo>
                    <a:pt x="8443" y="8755"/>
                    <a:pt x="8847" y="8431"/>
                    <a:pt x="9312" y="8191"/>
                  </a:cubicBezTo>
                  <a:cubicBezTo>
                    <a:pt x="9777" y="7953"/>
                    <a:pt x="10274" y="7832"/>
                    <a:pt x="10806" y="7832"/>
                  </a:cubicBezTo>
                </a:path>
              </a:pathLst>
            </a:cu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solidFill>
                  <a:schemeClr val="lt1"/>
                </a:solidFill>
                <a:latin typeface="+mn-lt"/>
                <a:ea typeface="+mn-ea"/>
              </a:endParaRPr>
            </a:p>
          </p:txBody>
        </p:sp>
      </p:grpSp>
      <p:grpSp>
        <p:nvGrpSpPr>
          <p:cNvPr id="34" name="Group 22"/>
          <p:cNvGrpSpPr/>
          <p:nvPr userDrawn="1"/>
        </p:nvGrpSpPr>
        <p:grpSpPr bwMode="auto">
          <a:xfrm>
            <a:off x="11311148" y="6070822"/>
            <a:ext cx="380048" cy="380121"/>
            <a:chOff x="0" y="0"/>
            <a:chExt cx="965499" cy="965499"/>
          </a:xfrm>
        </p:grpSpPr>
        <p:sp>
          <p:nvSpPr>
            <p:cNvPr id="35" name="AutoShape 23"/>
            <p:cNvSpPr/>
            <p:nvPr/>
          </p:nvSpPr>
          <p:spPr bwMode="auto">
            <a:xfrm>
              <a:off x="0" y="0"/>
              <a:ext cx="965499" cy="965499"/>
            </a:xfrm>
            <a:custGeom>
              <a:avLst/>
              <a:gdLst>
                <a:gd name="T0" fmla="*/ 482725 w 19679"/>
                <a:gd name="T1" fmla="*/ 529874 h 19679"/>
                <a:gd name="T2" fmla="*/ 482725 w 19679"/>
                <a:gd name="T3" fmla="*/ 529874 h 19679"/>
                <a:gd name="T4" fmla="*/ 482725 w 19679"/>
                <a:gd name="T5" fmla="*/ 529874 h 19679"/>
                <a:gd name="T6" fmla="*/ 482725 w 19679"/>
                <a:gd name="T7" fmla="*/ 529874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gradFill>
              <a:gsLst>
                <a:gs pos="0">
                  <a:schemeClr val="bg1"/>
                </a:gs>
                <a:gs pos="51000">
                  <a:schemeClr val="bg1">
                    <a:lumMod val="95000"/>
                  </a:schemeClr>
                </a:gs>
                <a:gs pos="100000">
                  <a:schemeClr val="bg1">
                    <a:lumMod val="75000"/>
                  </a:schemeClr>
                </a:gs>
              </a:gsLst>
              <a:lin ang="18900000" scaled="0"/>
            </a:gradFill>
            <a:ln>
              <a:noFill/>
            </a:ln>
            <a:effectLst>
              <a:outerShdw blurRad="88900" dist="38100" dir="7680000" algn="tl"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solidFill>
                  <a:schemeClr val="lt1"/>
                </a:solidFill>
                <a:latin typeface="+mn-lt"/>
                <a:ea typeface="+mn-ea"/>
              </a:endParaRPr>
            </a:p>
          </p:txBody>
        </p:sp>
        <p:sp>
          <p:nvSpPr>
            <p:cNvPr id="36" name="AutoShape 24"/>
            <p:cNvSpPr/>
            <p:nvPr/>
          </p:nvSpPr>
          <p:spPr bwMode="auto">
            <a:xfrm>
              <a:off x="293617" y="331589"/>
              <a:ext cx="380408" cy="296161"/>
            </a:xfrm>
            <a:custGeom>
              <a:avLst/>
              <a:gdLst>
                <a:gd name="T0" fmla="*/ 190204 w 21600"/>
                <a:gd name="T1" fmla="*/ 148081 h 21600"/>
                <a:gd name="T2" fmla="*/ 190204 w 21600"/>
                <a:gd name="T3" fmla="*/ 148081 h 21600"/>
                <a:gd name="T4" fmla="*/ 190204 w 21600"/>
                <a:gd name="T5" fmla="*/ 148081 h 21600"/>
                <a:gd name="T6" fmla="*/ 190204 w 21600"/>
                <a:gd name="T7" fmla="*/ 14808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782" y="15633"/>
                  </a:moveTo>
                  <a:cubicBezTo>
                    <a:pt x="11211" y="15633"/>
                    <a:pt x="11622" y="15565"/>
                    <a:pt x="12011" y="15416"/>
                  </a:cubicBezTo>
                  <a:cubicBezTo>
                    <a:pt x="12403" y="15272"/>
                    <a:pt x="12778" y="15084"/>
                    <a:pt x="13138" y="14855"/>
                  </a:cubicBezTo>
                  <a:cubicBezTo>
                    <a:pt x="13498" y="14626"/>
                    <a:pt x="13845" y="14361"/>
                    <a:pt x="14181" y="14073"/>
                  </a:cubicBezTo>
                  <a:cubicBezTo>
                    <a:pt x="14516" y="13774"/>
                    <a:pt x="14844" y="13471"/>
                    <a:pt x="15168" y="13160"/>
                  </a:cubicBezTo>
                  <a:cubicBezTo>
                    <a:pt x="16142" y="12226"/>
                    <a:pt x="17126" y="11306"/>
                    <a:pt x="18120" y="10410"/>
                  </a:cubicBezTo>
                  <a:cubicBezTo>
                    <a:pt x="19112" y="9515"/>
                    <a:pt x="20113" y="8616"/>
                    <a:pt x="21120" y="7714"/>
                  </a:cubicBezTo>
                  <a:cubicBezTo>
                    <a:pt x="21198" y="7640"/>
                    <a:pt x="21279" y="7570"/>
                    <a:pt x="21360" y="7496"/>
                  </a:cubicBezTo>
                  <a:cubicBezTo>
                    <a:pt x="21443" y="7429"/>
                    <a:pt x="21524" y="7347"/>
                    <a:pt x="21600" y="7250"/>
                  </a:cubicBezTo>
                  <a:lnTo>
                    <a:pt x="21600" y="19981"/>
                  </a:lnTo>
                  <a:cubicBezTo>
                    <a:pt x="21600" y="20416"/>
                    <a:pt x="21470" y="20800"/>
                    <a:pt x="21208" y="21118"/>
                  </a:cubicBezTo>
                  <a:cubicBezTo>
                    <a:pt x="20946" y="21438"/>
                    <a:pt x="20632" y="21600"/>
                    <a:pt x="20265" y="21600"/>
                  </a:cubicBezTo>
                  <a:lnTo>
                    <a:pt x="1346" y="21600"/>
                  </a:lnTo>
                  <a:cubicBezTo>
                    <a:pt x="979" y="21600"/>
                    <a:pt x="663" y="21438"/>
                    <a:pt x="396" y="21118"/>
                  </a:cubicBezTo>
                  <a:cubicBezTo>
                    <a:pt x="132" y="20803"/>
                    <a:pt x="0" y="20419"/>
                    <a:pt x="0" y="19981"/>
                  </a:cubicBezTo>
                  <a:lnTo>
                    <a:pt x="0" y="7250"/>
                  </a:lnTo>
                  <a:cubicBezTo>
                    <a:pt x="75" y="7347"/>
                    <a:pt x="156" y="7429"/>
                    <a:pt x="239" y="7496"/>
                  </a:cubicBezTo>
                  <a:cubicBezTo>
                    <a:pt x="320" y="7570"/>
                    <a:pt x="401" y="7640"/>
                    <a:pt x="479" y="7714"/>
                  </a:cubicBezTo>
                  <a:cubicBezTo>
                    <a:pt x="1488" y="8616"/>
                    <a:pt x="2487" y="9514"/>
                    <a:pt x="3481" y="10410"/>
                  </a:cubicBezTo>
                  <a:cubicBezTo>
                    <a:pt x="4473" y="11306"/>
                    <a:pt x="5457" y="12223"/>
                    <a:pt x="6434" y="13160"/>
                  </a:cubicBezTo>
                  <a:cubicBezTo>
                    <a:pt x="6738" y="13454"/>
                    <a:pt x="7058" y="13744"/>
                    <a:pt x="7394" y="14038"/>
                  </a:cubicBezTo>
                  <a:cubicBezTo>
                    <a:pt x="7729" y="14338"/>
                    <a:pt x="8079" y="14599"/>
                    <a:pt x="8437" y="14840"/>
                  </a:cubicBezTo>
                  <a:cubicBezTo>
                    <a:pt x="8797" y="15075"/>
                    <a:pt x="9174" y="15269"/>
                    <a:pt x="9568" y="15413"/>
                  </a:cubicBezTo>
                  <a:cubicBezTo>
                    <a:pt x="9965" y="15563"/>
                    <a:pt x="10371" y="15633"/>
                    <a:pt x="10782" y="15633"/>
                  </a:cubicBezTo>
                  <a:moveTo>
                    <a:pt x="10782" y="12413"/>
                  </a:moveTo>
                  <a:cubicBezTo>
                    <a:pt x="10540" y="12413"/>
                    <a:pt x="10278" y="12334"/>
                    <a:pt x="9996" y="12167"/>
                  </a:cubicBezTo>
                  <a:cubicBezTo>
                    <a:pt x="9715" y="12005"/>
                    <a:pt x="9441" y="11806"/>
                    <a:pt x="9171" y="11576"/>
                  </a:cubicBezTo>
                  <a:cubicBezTo>
                    <a:pt x="8900" y="11347"/>
                    <a:pt x="8638" y="11106"/>
                    <a:pt x="8380" y="10854"/>
                  </a:cubicBezTo>
                  <a:cubicBezTo>
                    <a:pt x="8121" y="10601"/>
                    <a:pt x="7896" y="10390"/>
                    <a:pt x="7700" y="10222"/>
                  </a:cubicBezTo>
                  <a:cubicBezTo>
                    <a:pt x="6752" y="9356"/>
                    <a:pt x="5819" y="8507"/>
                    <a:pt x="4891" y="7664"/>
                  </a:cubicBezTo>
                  <a:cubicBezTo>
                    <a:pt x="3966" y="6815"/>
                    <a:pt x="3023" y="5960"/>
                    <a:pt x="2061" y="5087"/>
                  </a:cubicBezTo>
                  <a:cubicBezTo>
                    <a:pt x="1882" y="4920"/>
                    <a:pt x="1672" y="4691"/>
                    <a:pt x="1434" y="4406"/>
                  </a:cubicBezTo>
                  <a:cubicBezTo>
                    <a:pt x="1194" y="4118"/>
                    <a:pt x="974" y="3804"/>
                    <a:pt x="766" y="3460"/>
                  </a:cubicBezTo>
                  <a:cubicBezTo>
                    <a:pt x="560" y="3110"/>
                    <a:pt x="384" y="2761"/>
                    <a:pt x="239" y="2405"/>
                  </a:cubicBezTo>
                  <a:cubicBezTo>
                    <a:pt x="95" y="2050"/>
                    <a:pt x="22" y="1724"/>
                    <a:pt x="22" y="1436"/>
                  </a:cubicBezTo>
                  <a:cubicBezTo>
                    <a:pt x="22" y="1051"/>
                    <a:pt x="164" y="713"/>
                    <a:pt x="443" y="425"/>
                  </a:cubicBezTo>
                  <a:cubicBezTo>
                    <a:pt x="727" y="143"/>
                    <a:pt x="1025" y="0"/>
                    <a:pt x="1346" y="0"/>
                  </a:cubicBezTo>
                  <a:lnTo>
                    <a:pt x="20265" y="0"/>
                  </a:lnTo>
                  <a:cubicBezTo>
                    <a:pt x="20583" y="0"/>
                    <a:pt x="20882" y="143"/>
                    <a:pt x="21161" y="425"/>
                  </a:cubicBezTo>
                  <a:cubicBezTo>
                    <a:pt x="21438" y="713"/>
                    <a:pt x="21577" y="1051"/>
                    <a:pt x="21577" y="1436"/>
                  </a:cubicBezTo>
                  <a:cubicBezTo>
                    <a:pt x="21577" y="1724"/>
                    <a:pt x="21504" y="2050"/>
                    <a:pt x="21360" y="2405"/>
                  </a:cubicBezTo>
                  <a:cubicBezTo>
                    <a:pt x="21215" y="2761"/>
                    <a:pt x="21039" y="3110"/>
                    <a:pt x="20833" y="3460"/>
                  </a:cubicBezTo>
                  <a:cubicBezTo>
                    <a:pt x="20627" y="3804"/>
                    <a:pt x="20402" y="4121"/>
                    <a:pt x="20165" y="4406"/>
                  </a:cubicBezTo>
                  <a:cubicBezTo>
                    <a:pt x="19927" y="4691"/>
                    <a:pt x="19717" y="4923"/>
                    <a:pt x="19538" y="5087"/>
                  </a:cubicBezTo>
                  <a:cubicBezTo>
                    <a:pt x="18578" y="5948"/>
                    <a:pt x="17633" y="6803"/>
                    <a:pt x="16708" y="7652"/>
                  </a:cubicBezTo>
                  <a:cubicBezTo>
                    <a:pt x="15782" y="8501"/>
                    <a:pt x="14844" y="9356"/>
                    <a:pt x="13899" y="10222"/>
                  </a:cubicBezTo>
                  <a:cubicBezTo>
                    <a:pt x="13703" y="10390"/>
                    <a:pt x="13481" y="10601"/>
                    <a:pt x="13226" y="10854"/>
                  </a:cubicBezTo>
                  <a:cubicBezTo>
                    <a:pt x="12971" y="11106"/>
                    <a:pt x="12709" y="11347"/>
                    <a:pt x="12435" y="11576"/>
                  </a:cubicBezTo>
                  <a:cubicBezTo>
                    <a:pt x="12161" y="11806"/>
                    <a:pt x="11884" y="12005"/>
                    <a:pt x="11603" y="12167"/>
                  </a:cubicBezTo>
                  <a:cubicBezTo>
                    <a:pt x="11321" y="12334"/>
                    <a:pt x="11064" y="12413"/>
                    <a:pt x="10829" y="12413"/>
                  </a:cubicBezTo>
                  <a:lnTo>
                    <a:pt x="10804" y="12413"/>
                  </a:lnTo>
                  <a:lnTo>
                    <a:pt x="10782" y="12413"/>
                  </a:lnTo>
                  <a:close/>
                </a:path>
              </a:pathLst>
            </a:cu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solidFill>
                  <a:schemeClr val="lt1"/>
                </a:solidFill>
                <a:latin typeface="+mn-lt"/>
                <a:ea typeface="+mn-ea"/>
              </a:endParaRPr>
            </a:p>
          </p:txBody>
        </p:sp>
      </p:grpSp>
      <p:sp>
        <p:nvSpPr>
          <p:cNvPr id="37" name="任意多边形: 形状 28"/>
          <p:cNvSpPr/>
          <p:nvPr userDrawn="1"/>
        </p:nvSpPr>
        <p:spPr>
          <a:xfrm>
            <a:off x="-7619" y="6662481"/>
            <a:ext cx="11207209" cy="192000"/>
          </a:xfrm>
          <a:custGeom>
            <a:avLst/>
            <a:gdLst>
              <a:gd name="connsiteX0" fmla="*/ 0 w 8405407"/>
              <a:gd name="connsiteY0" fmla="*/ 0 h 152400"/>
              <a:gd name="connsiteX1" fmla="*/ 8405407 w 8405407"/>
              <a:gd name="connsiteY1" fmla="*/ 0 h 152400"/>
              <a:gd name="connsiteX2" fmla="*/ 8294166 w 8405407"/>
              <a:gd name="connsiteY2" fmla="*/ 152400 h 152400"/>
              <a:gd name="connsiteX3" fmla="*/ 0 w 8405407"/>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8405407" h="152400">
                <a:moveTo>
                  <a:pt x="0" y="0"/>
                </a:moveTo>
                <a:lnTo>
                  <a:pt x="8405407" y="0"/>
                </a:lnTo>
                <a:lnTo>
                  <a:pt x="8294166" y="152400"/>
                </a:lnTo>
                <a:lnTo>
                  <a:pt x="0" y="15240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p>
        </p:txBody>
      </p:sp>
      <p:sp>
        <p:nvSpPr>
          <p:cNvPr id="38" name="任意多边形: 形状 27"/>
          <p:cNvSpPr/>
          <p:nvPr userDrawn="1"/>
        </p:nvSpPr>
        <p:spPr>
          <a:xfrm flipH="1" flipV="1">
            <a:off x="11219155" y="6662481"/>
            <a:ext cx="972527" cy="192000"/>
          </a:xfrm>
          <a:custGeom>
            <a:avLst/>
            <a:gdLst>
              <a:gd name="connsiteX0" fmla="*/ 618154 w 729395"/>
              <a:gd name="connsiteY0" fmla="*/ 152400 h 152400"/>
              <a:gd name="connsiteX1" fmla="*/ 0 w 729395"/>
              <a:gd name="connsiteY1" fmla="*/ 152400 h 152400"/>
              <a:gd name="connsiteX2" fmla="*/ 0 w 729395"/>
              <a:gd name="connsiteY2" fmla="*/ 0 h 152400"/>
              <a:gd name="connsiteX3" fmla="*/ 729395 w 729395"/>
              <a:gd name="connsiteY3" fmla="*/ 0 h 152400"/>
            </a:gdLst>
            <a:ahLst/>
            <a:cxnLst>
              <a:cxn ang="0">
                <a:pos x="connsiteX0" y="connsiteY0"/>
              </a:cxn>
              <a:cxn ang="0">
                <a:pos x="connsiteX1" y="connsiteY1"/>
              </a:cxn>
              <a:cxn ang="0">
                <a:pos x="connsiteX2" y="connsiteY2"/>
              </a:cxn>
              <a:cxn ang="0">
                <a:pos x="connsiteX3" y="connsiteY3"/>
              </a:cxn>
            </a:cxnLst>
            <a:rect l="l" t="t" r="r" b="b"/>
            <a:pathLst>
              <a:path w="729395" h="152400">
                <a:moveTo>
                  <a:pt x="618154" y="152400"/>
                </a:moveTo>
                <a:lnTo>
                  <a:pt x="0" y="152400"/>
                </a:lnTo>
                <a:lnTo>
                  <a:pt x="0" y="0"/>
                </a:lnTo>
                <a:lnTo>
                  <a:pt x="729395" y="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p>
        </p:txBody>
      </p:sp>
      <p:sp>
        <p:nvSpPr>
          <p:cNvPr id="3" name="副标题 2"/>
          <p:cNvSpPr>
            <a:spLocks noGrp="1"/>
          </p:cNvSpPr>
          <p:nvPr>
            <p:ph type="subTitle" idx="1" hasCustomPrompt="1"/>
            <p:custDataLst>
              <p:tags r:id="rId2"/>
            </p:custDataLst>
          </p:nvPr>
        </p:nvSpPr>
        <p:spPr>
          <a:xfrm>
            <a:off x="1198880" y="3878580"/>
            <a:ext cx="9799320" cy="1154430"/>
          </a:xfrm>
        </p:spPr>
        <p:txBody>
          <a:bodyPr lIns="90000" tIns="46800" rIns="90000" bIns="46800">
            <a:normAutofit/>
          </a:bodyPr>
          <a:lstStyle>
            <a:lvl1pPr marL="0" indent="0" algn="ctr" eaLnBrk="1" fontAlgn="auto" latinLnBrk="0" hangingPunct="1">
              <a:lnSpc>
                <a:spcPct val="110000"/>
              </a:lnSpc>
              <a:buNone/>
              <a:defRPr sz="2800" b="1" u="none" strike="noStrike" kern="1200" cap="none" spc="200" normalizeH="0" baseline="0">
                <a:solidFill>
                  <a:schemeClr val="tx1">
                    <a:lumMod val="75000"/>
                    <a:lumOff val="25000"/>
                  </a:schemeClr>
                </a:solidFill>
                <a:uFillTx/>
                <a:latin typeface="仿宋" panose="02010609060101010101" charset="-122"/>
                <a:ea typeface="仿宋" panose="02010609060101010101"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2025/9/24</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2025/9/24</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4"/>
          <p:cNvSpPr>
            <a:spLocks noChangeArrowheads="1"/>
          </p:cNvSpPr>
          <p:nvPr/>
        </p:nvSpPr>
        <p:spPr bwMode="auto">
          <a:xfrm>
            <a:off x="5791200" y="3200400"/>
            <a:ext cx="12192000" cy="369332"/>
          </a:xfrm>
          <a:prstGeom prst="rect">
            <a:avLst/>
          </a:prstGeom>
          <a:noFill/>
          <a:ln w="9525">
            <a:noFill/>
            <a:miter lim="800000"/>
            <a:headEnd/>
            <a:tailEnd/>
          </a:ln>
        </p:spPr>
        <p:txBody>
          <a:bodyPr>
            <a:spAutoFit/>
          </a:bodyPr>
          <a:lstStyle/>
          <a:p>
            <a:pPr>
              <a:defRPr/>
            </a:pPr>
            <a:endParaRPr lang="zh-CN" altLang="en-US" sz="1800"/>
          </a:p>
        </p:txBody>
      </p:sp>
      <p:sp>
        <p:nvSpPr>
          <p:cNvPr id="107522" name="Rectangle 2"/>
          <p:cNvSpPr>
            <a:spLocks noGrp="1" noChangeArrowheads="1"/>
          </p:cNvSpPr>
          <p:nvPr>
            <p:ph type="ctrTitle"/>
          </p:nvPr>
        </p:nvSpPr>
        <p:spPr>
          <a:xfrm>
            <a:off x="1320800" y="1828800"/>
            <a:ext cx="10363200" cy="1143000"/>
          </a:xfrm>
        </p:spPr>
        <p:txBody>
          <a:bodyPr/>
          <a:lstStyle>
            <a:lvl1pPr>
              <a:defRPr/>
            </a:lvl1pPr>
          </a:lstStyle>
          <a:p>
            <a:r>
              <a:rPr lang="zh-CN" altLang="en-US"/>
              <a:t>单击此处编辑母版标题样式</a:t>
            </a:r>
          </a:p>
        </p:txBody>
      </p:sp>
      <p:sp>
        <p:nvSpPr>
          <p:cNvPr id="107523" name="Rectangle 3"/>
          <p:cNvSpPr>
            <a:spLocks noGrp="1" noChangeArrowheads="1"/>
          </p:cNvSpPr>
          <p:nvPr>
            <p:ph type="subTitle" idx="1"/>
          </p:nvPr>
        </p:nvSpPr>
        <p:spPr>
          <a:xfrm>
            <a:off x="1828800" y="3886200"/>
            <a:ext cx="8534400" cy="1752600"/>
          </a:xfrm>
        </p:spPr>
        <p:txBody>
          <a:bodyPr/>
          <a:lstStyle>
            <a:lvl1pPr marL="0" indent="0" algn="ctr">
              <a:buFont typeface="Wingdings" pitchFamily="2" charset="2"/>
              <a:buNone/>
              <a:defRPr/>
            </a:lvl1pPr>
          </a:lstStyle>
          <a:p>
            <a:r>
              <a:rPr lang="zh-CN" altLang="en-US"/>
              <a:t>单击此处编辑母版副标题样式</a:t>
            </a:r>
          </a:p>
        </p:txBody>
      </p:sp>
    </p:spTree>
    <p:extLst>
      <p:ext uri="{BB962C8B-B14F-4D97-AF65-F5344CB8AC3E}">
        <p14:creationId xmlns:p14="http://schemas.microsoft.com/office/powerpoint/2010/main" val="18844135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5"/>
          <p:cNvSpPr>
            <a:spLocks noGrp="1" noChangeArrowheads="1"/>
          </p:cNvSpPr>
          <p:nvPr>
            <p:ph type="sldNum" sz="quarter" idx="11"/>
          </p:nvPr>
        </p:nvSpPr>
        <p:spPr>
          <a:ln/>
        </p:spPr>
        <p:txBody>
          <a:bodyPr/>
          <a:lstStyle>
            <a:lvl1pPr>
              <a:defRPr/>
            </a:lvl1pPr>
          </a:lstStyle>
          <a:p>
            <a:pPr>
              <a:defRPr/>
            </a:pPr>
            <a:r>
              <a:rPr lang="en-US" altLang="zh-CN"/>
              <a:t>Page </a:t>
            </a:r>
            <a:fld id="{4FE2806B-B177-4A04-BDE8-FF1B8DB8FB0C}" type="slidenum">
              <a:rPr lang="en-US" altLang="zh-CN"/>
              <a:pPr>
                <a:defRPr/>
              </a:pPr>
              <a:t>‹#›</a:t>
            </a:fld>
            <a:endParaRPr lang="en-US" altLang="zh-CN"/>
          </a:p>
        </p:txBody>
      </p:sp>
      <p:sp>
        <p:nvSpPr>
          <p:cNvPr id="6" name="Rectangle 10"/>
          <p:cNvSpPr>
            <a:spLocks noGrp="1" noChangeArrowheads="1"/>
          </p:cNvSpPr>
          <p:nvPr>
            <p:ph type="dt" sz="half" idx="12"/>
          </p:nvPr>
        </p:nvSpPr>
        <p:spPr>
          <a:ln/>
        </p:spPr>
        <p:txBody>
          <a:bodyPr/>
          <a:lstStyle>
            <a:lvl1pPr>
              <a:defRPr/>
            </a:lvl1pPr>
          </a:lstStyle>
          <a:p>
            <a:pPr>
              <a:defRPr/>
            </a:pPr>
            <a:fld id="{160D68F1-8F2E-439E-9580-704436076527}" type="datetime1">
              <a:rPr lang="zh-CN" altLang="en-US"/>
              <a:pPr>
                <a:defRPr/>
              </a:pPr>
              <a:t>2025/9/24</a:t>
            </a:fld>
            <a:endParaRPr lang="en-US" altLang="zh-CN"/>
          </a:p>
        </p:txBody>
      </p:sp>
    </p:spTree>
    <p:extLst>
      <p:ext uri="{BB962C8B-B14F-4D97-AF65-F5344CB8AC3E}">
        <p14:creationId xmlns:p14="http://schemas.microsoft.com/office/powerpoint/2010/main" val="18053482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5"/>
          <p:cNvSpPr>
            <a:spLocks noGrp="1" noChangeArrowheads="1"/>
          </p:cNvSpPr>
          <p:nvPr>
            <p:ph type="sldNum" sz="quarter" idx="11"/>
          </p:nvPr>
        </p:nvSpPr>
        <p:spPr>
          <a:ln/>
        </p:spPr>
        <p:txBody>
          <a:bodyPr/>
          <a:lstStyle>
            <a:lvl1pPr>
              <a:defRPr/>
            </a:lvl1pPr>
          </a:lstStyle>
          <a:p>
            <a:pPr>
              <a:defRPr/>
            </a:pPr>
            <a:r>
              <a:rPr lang="en-US" altLang="zh-CN"/>
              <a:t>Page </a:t>
            </a:r>
            <a:fld id="{53E9D013-0049-4102-A3EC-D0151E7D32D6}" type="slidenum">
              <a:rPr lang="en-US" altLang="zh-CN"/>
              <a:pPr>
                <a:defRPr/>
              </a:pPr>
              <a:t>‹#›</a:t>
            </a:fld>
            <a:endParaRPr lang="en-US" altLang="zh-CN"/>
          </a:p>
        </p:txBody>
      </p:sp>
      <p:sp>
        <p:nvSpPr>
          <p:cNvPr id="6" name="Rectangle 10"/>
          <p:cNvSpPr>
            <a:spLocks noGrp="1" noChangeArrowheads="1"/>
          </p:cNvSpPr>
          <p:nvPr>
            <p:ph type="dt" sz="half" idx="12"/>
          </p:nvPr>
        </p:nvSpPr>
        <p:spPr>
          <a:ln/>
        </p:spPr>
        <p:txBody>
          <a:bodyPr/>
          <a:lstStyle>
            <a:lvl1pPr>
              <a:defRPr/>
            </a:lvl1pPr>
          </a:lstStyle>
          <a:p>
            <a:pPr>
              <a:defRPr/>
            </a:pPr>
            <a:fld id="{4581DAB4-8691-4EE2-931E-29A0D37E5269}" type="datetime1">
              <a:rPr lang="zh-CN" altLang="en-US"/>
              <a:pPr>
                <a:defRPr/>
              </a:pPr>
              <a:t>2025/9/24</a:t>
            </a:fld>
            <a:endParaRPr lang="en-US" altLang="zh-CN"/>
          </a:p>
        </p:txBody>
      </p:sp>
    </p:spTree>
    <p:extLst>
      <p:ext uri="{BB962C8B-B14F-4D97-AF65-F5344CB8AC3E}">
        <p14:creationId xmlns:p14="http://schemas.microsoft.com/office/powerpoint/2010/main" val="19157039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016000" y="1219201"/>
            <a:ext cx="5359400" cy="49133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578600" y="1219201"/>
            <a:ext cx="5361517" cy="49133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5"/>
          <p:cNvSpPr>
            <a:spLocks noGrp="1" noChangeArrowheads="1"/>
          </p:cNvSpPr>
          <p:nvPr>
            <p:ph type="sldNum" sz="quarter" idx="11"/>
          </p:nvPr>
        </p:nvSpPr>
        <p:spPr>
          <a:ln/>
        </p:spPr>
        <p:txBody>
          <a:bodyPr/>
          <a:lstStyle>
            <a:lvl1pPr>
              <a:defRPr/>
            </a:lvl1pPr>
          </a:lstStyle>
          <a:p>
            <a:pPr>
              <a:defRPr/>
            </a:pPr>
            <a:r>
              <a:rPr lang="en-US" altLang="zh-CN"/>
              <a:t>Page </a:t>
            </a:r>
            <a:fld id="{48196A68-9B5B-4F76-973C-D47FCDCFE1E7}" type="slidenum">
              <a:rPr lang="en-US" altLang="zh-CN"/>
              <a:pPr>
                <a:defRPr/>
              </a:pPr>
              <a:t>‹#›</a:t>
            </a:fld>
            <a:endParaRPr lang="en-US" altLang="zh-CN"/>
          </a:p>
        </p:txBody>
      </p:sp>
      <p:sp>
        <p:nvSpPr>
          <p:cNvPr id="7" name="Rectangle 10"/>
          <p:cNvSpPr>
            <a:spLocks noGrp="1" noChangeArrowheads="1"/>
          </p:cNvSpPr>
          <p:nvPr>
            <p:ph type="dt" sz="half" idx="12"/>
          </p:nvPr>
        </p:nvSpPr>
        <p:spPr>
          <a:ln/>
        </p:spPr>
        <p:txBody>
          <a:bodyPr/>
          <a:lstStyle>
            <a:lvl1pPr>
              <a:defRPr/>
            </a:lvl1pPr>
          </a:lstStyle>
          <a:p>
            <a:pPr>
              <a:defRPr/>
            </a:pPr>
            <a:fld id="{E918E028-82A5-4F73-8ABF-0A8FF8946B1A}" type="datetime1">
              <a:rPr lang="zh-CN" altLang="en-US"/>
              <a:pPr>
                <a:defRPr/>
              </a:pPr>
              <a:t>2025/9/24</a:t>
            </a:fld>
            <a:endParaRPr lang="en-US" altLang="zh-CN"/>
          </a:p>
        </p:txBody>
      </p:sp>
    </p:spTree>
    <p:extLst>
      <p:ext uri="{BB962C8B-B14F-4D97-AF65-F5344CB8AC3E}">
        <p14:creationId xmlns:p14="http://schemas.microsoft.com/office/powerpoint/2010/main" val="11970700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ftr" sz="quarter" idx="10"/>
          </p:nvPr>
        </p:nvSpPr>
        <p:spPr>
          <a:ln/>
        </p:spPr>
        <p:txBody>
          <a:bodyPr/>
          <a:lstStyle>
            <a:lvl1pPr>
              <a:defRPr/>
            </a:lvl1pPr>
          </a:lstStyle>
          <a:p>
            <a:pPr>
              <a:defRPr/>
            </a:pPr>
            <a:endParaRPr lang="en-US" altLang="zh-CN"/>
          </a:p>
        </p:txBody>
      </p:sp>
      <p:sp>
        <p:nvSpPr>
          <p:cNvPr id="8" name="Rectangle 5"/>
          <p:cNvSpPr>
            <a:spLocks noGrp="1" noChangeArrowheads="1"/>
          </p:cNvSpPr>
          <p:nvPr>
            <p:ph type="sldNum" sz="quarter" idx="11"/>
          </p:nvPr>
        </p:nvSpPr>
        <p:spPr>
          <a:ln/>
        </p:spPr>
        <p:txBody>
          <a:bodyPr/>
          <a:lstStyle>
            <a:lvl1pPr>
              <a:defRPr/>
            </a:lvl1pPr>
          </a:lstStyle>
          <a:p>
            <a:pPr>
              <a:defRPr/>
            </a:pPr>
            <a:r>
              <a:rPr lang="en-US" altLang="zh-CN"/>
              <a:t>Page </a:t>
            </a:r>
            <a:fld id="{E4CFC7EE-46F8-4628-AF47-3BBFFB5641BC}" type="slidenum">
              <a:rPr lang="en-US" altLang="zh-CN"/>
              <a:pPr>
                <a:defRPr/>
              </a:pPr>
              <a:t>‹#›</a:t>
            </a:fld>
            <a:endParaRPr lang="en-US" altLang="zh-CN"/>
          </a:p>
        </p:txBody>
      </p:sp>
      <p:sp>
        <p:nvSpPr>
          <p:cNvPr id="9" name="Rectangle 10"/>
          <p:cNvSpPr>
            <a:spLocks noGrp="1" noChangeArrowheads="1"/>
          </p:cNvSpPr>
          <p:nvPr>
            <p:ph type="dt" sz="half" idx="12"/>
          </p:nvPr>
        </p:nvSpPr>
        <p:spPr>
          <a:ln/>
        </p:spPr>
        <p:txBody>
          <a:bodyPr/>
          <a:lstStyle>
            <a:lvl1pPr>
              <a:defRPr/>
            </a:lvl1pPr>
          </a:lstStyle>
          <a:p>
            <a:pPr>
              <a:defRPr/>
            </a:pPr>
            <a:fld id="{F4B5DAEA-38E1-450B-8642-DF19A6365E03}" type="datetime1">
              <a:rPr lang="zh-CN" altLang="en-US"/>
              <a:pPr>
                <a:defRPr/>
              </a:pPr>
              <a:t>2025/9/24</a:t>
            </a:fld>
            <a:endParaRPr lang="en-US" altLang="zh-CN"/>
          </a:p>
        </p:txBody>
      </p:sp>
    </p:spTree>
    <p:extLst>
      <p:ext uri="{BB962C8B-B14F-4D97-AF65-F5344CB8AC3E}">
        <p14:creationId xmlns:p14="http://schemas.microsoft.com/office/powerpoint/2010/main" val="7704063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ftr" sz="quarter" idx="10"/>
          </p:nvPr>
        </p:nvSpPr>
        <p:spPr>
          <a:ln/>
        </p:spPr>
        <p:txBody>
          <a:bodyPr/>
          <a:lstStyle>
            <a:lvl1pPr>
              <a:defRPr/>
            </a:lvl1pPr>
          </a:lstStyle>
          <a:p>
            <a:pPr>
              <a:defRPr/>
            </a:pPr>
            <a:endParaRPr lang="en-US" altLang="zh-CN"/>
          </a:p>
        </p:txBody>
      </p:sp>
      <p:sp>
        <p:nvSpPr>
          <p:cNvPr id="4" name="Rectangle 5"/>
          <p:cNvSpPr>
            <a:spLocks noGrp="1" noChangeArrowheads="1"/>
          </p:cNvSpPr>
          <p:nvPr>
            <p:ph type="sldNum" sz="quarter" idx="11"/>
          </p:nvPr>
        </p:nvSpPr>
        <p:spPr>
          <a:ln/>
        </p:spPr>
        <p:txBody>
          <a:bodyPr/>
          <a:lstStyle>
            <a:lvl1pPr>
              <a:defRPr/>
            </a:lvl1pPr>
          </a:lstStyle>
          <a:p>
            <a:pPr>
              <a:defRPr/>
            </a:pPr>
            <a:r>
              <a:rPr lang="en-US" altLang="zh-CN"/>
              <a:t>Page </a:t>
            </a:r>
            <a:fld id="{3611B1A9-5A53-4DD9-B68F-E9067CD40AF3}" type="slidenum">
              <a:rPr lang="en-US" altLang="zh-CN"/>
              <a:pPr>
                <a:defRPr/>
              </a:pPr>
              <a:t>‹#›</a:t>
            </a:fld>
            <a:endParaRPr lang="en-US" altLang="zh-CN"/>
          </a:p>
        </p:txBody>
      </p:sp>
      <p:sp>
        <p:nvSpPr>
          <p:cNvPr id="5" name="Rectangle 10"/>
          <p:cNvSpPr>
            <a:spLocks noGrp="1" noChangeArrowheads="1"/>
          </p:cNvSpPr>
          <p:nvPr>
            <p:ph type="dt" sz="half" idx="12"/>
          </p:nvPr>
        </p:nvSpPr>
        <p:spPr>
          <a:ln/>
        </p:spPr>
        <p:txBody>
          <a:bodyPr/>
          <a:lstStyle>
            <a:lvl1pPr>
              <a:defRPr/>
            </a:lvl1pPr>
          </a:lstStyle>
          <a:p>
            <a:pPr>
              <a:defRPr/>
            </a:pPr>
            <a:fld id="{A502EE17-5D0A-4EEB-9E79-776D73238E01}" type="datetime1">
              <a:rPr lang="zh-CN" altLang="en-US"/>
              <a:pPr>
                <a:defRPr/>
              </a:pPr>
              <a:t>2025/9/24</a:t>
            </a:fld>
            <a:endParaRPr lang="en-US" altLang="zh-CN"/>
          </a:p>
        </p:txBody>
      </p:sp>
    </p:spTree>
    <p:extLst>
      <p:ext uri="{BB962C8B-B14F-4D97-AF65-F5344CB8AC3E}">
        <p14:creationId xmlns:p14="http://schemas.microsoft.com/office/powerpoint/2010/main" val="15088228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a:ln/>
        </p:spPr>
        <p:txBody>
          <a:bodyPr/>
          <a:lstStyle>
            <a:lvl1pPr>
              <a:defRPr/>
            </a:lvl1pPr>
          </a:lstStyle>
          <a:p>
            <a:pPr>
              <a:defRPr/>
            </a:pPr>
            <a:endParaRPr lang="en-US" altLang="zh-CN"/>
          </a:p>
        </p:txBody>
      </p:sp>
      <p:sp>
        <p:nvSpPr>
          <p:cNvPr id="3" name="Rectangle 5"/>
          <p:cNvSpPr>
            <a:spLocks noGrp="1" noChangeArrowheads="1"/>
          </p:cNvSpPr>
          <p:nvPr>
            <p:ph type="sldNum" sz="quarter" idx="11"/>
          </p:nvPr>
        </p:nvSpPr>
        <p:spPr>
          <a:ln/>
        </p:spPr>
        <p:txBody>
          <a:bodyPr/>
          <a:lstStyle>
            <a:lvl1pPr>
              <a:defRPr/>
            </a:lvl1pPr>
          </a:lstStyle>
          <a:p>
            <a:pPr>
              <a:defRPr/>
            </a:pPr>
            <a:r>
              <a:rPr lang="en-US" altLang="zh-CN"/>
              <a:t>Page </a:t>
            </a:r>
            <a:fld id="{428174E1-8ED9-4FDA-8FE1-8F27413C0766}" type="slidenum">
              <a:rPr lang="en-US" altLang="zh-CN"/>
              <a:pPr>
                <a:defRPr/>
              </a:pPr>
              <a:t>‹#›</a:t>
            </a:fld>
            <a:endParaRPr lang="en-US" altLang="zh-CN"/>
          </a:p>
        </p:txBody>
      </p:sp>
      <p:sp>
        <p:nvSpPr>
          <p:cNvPr id="4" name="Rectangle 10"/>
          <p:cNvSpPr>
            <a:spLocks noGrp="1" noChangeArrowheads="1"/>
          </p:cNvSpPr>
          <p:nvPr>
            <p:ph type="dt" sz="half" idx="12"/>
          </p:nvPr>
        </p:nvSpPr>
        <p:spPr>
          <a:ln/>
        </p:spPr>
        <p:txBody>
          <a:bodyPr/>
          <a:lstStyle>
            <a:lvl1pPr>
              <a:defRPr/>
            </a:lvl1pPr>
          </a:lstStyle>
          <a:p>
            <a:pPr>
              <a:defRPr/>
            </a:pPr>
            <a:fld id="{EB9DFA2D-A516-43F5-BCE6-41407CD63464}" type="datetime1">
              <a:rPr lang="zh-CN" altLang="en-US"/>
              <a:pPr>
                <a:defRPr/>
              </a:pPr>
              <a:t>2025/9/24</a:t>
            </a:fld>
            <a:endParaRPr lang="en-US" altLang="zh-CN"/>
          </a:p>
        </p:txBody>
      </p:sp>
    </p:spTree>
    <p:extLst>
      <p:ext uri="{BB962C8B-B14F-4D97-AF65-F5344CB8AC3E}">
        <p14:creationId xmlns:p14="http://schemas.microsoft.com/office/powerpoint/2010/main" val="32231934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5"/>
          <p:cNvSpPr>
            <a:spLocks noGrp="1" noChangeArrowheads="1"/>
          </p:cNvSpPr>
          <p:nvPr>
            <p:ph type="sldNum" sz="quarter" idx="11"/>
          </p:nvPr>
        </p:nvSpPr>
        <p:spPr>
          <a:ln/>
        </p:spPr>
        <p:txBody>
          <a:bodyPr/>
          <a:lstStyle>
            <a:lvl1pPr>
              <a:defRPr/>
            </a:lvl1pPr>
          </a:lstStyle>
          <a:p>
            <a:pPr>
              <a:defRPr/>
            </a:pPr>
            <a:r>
              <a:rPr lang="en-US" altLang="zh-CN"/>
              <a:t>Page </a:t>
            </a:r>
            <a:fld id="{3EB34E84-1285-4D99-B637-CB126A004FFE}" type="slidenum">
              <a:rPr lang="en-US" altLang="zh-CN"/>
              <a:pPr>
                <a:defRPr/>
              </a:pPr>
              <a:t>‹#›</a:t>
            </a:fld>
            <a:endParaRPr lang="en-US" altLang="zh-CN"/>
          </a:p>
        </p:txBody>
      </p:sp>
      <p:sp>
        <p:nvSpPr>
          <p:cNvPr id="7" name="Rectangle 10"/>
          <p:cNvSpPr>
            <a:spLocks noGrp="1" noChangeArrowheads="1"/>
          </p:cNvSpPr>
          <p:nvPr>
            <p:ph type="dt" sz="half" idx="12"/>
          </p:nvPr>
        </p:nvSpPr>
        <p:spPr>
          <a:ln/>
        </p:spPr>
        <p:txBody>
          <a:bodyPr/>
          <a:lstStyle>
            <a:lvl1pPr>
              <a:defRPr/>
            </a:lvl1pPr>
          </a:lstStyle>
          <a:p>
            <a:pPr>
              <a:defRPr/>
            </a:pPr>
            <a:fld id="{E783F48C-BF3B-4B21-9ED2-06F3D7AA7910}" type="datetime1">
              <a:rPr lang="zh-CN" altLang="en-US"/>
              <a:pPr>
                <a:defRPr/>
              </a:pPr>
              <a:t>2025/9/24</a:t>
            </a:fld>
            <a:endParaRPr lang="en-US" altLang="zh-CN"/>
          </a:p>
        </p:txBody>
      </p:sp>
    </p:spTree>
    <p:extLst>
      <p:ext uri="{BB962C8B-B14F-4D97-AF65-F5344CB8AC3E}">
        <p14:creationId xmlns:p14="http://schemas.microsoft.com/office/powerpoint/2010/main" val="734290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hasCustomPrompt="1"/>
            <p:custDataLst>
              <p:tags r:id="rId1"/>
            </p:custDataLst>
          </p:nvPr>
        </p:nvSpPr>
        <p:spPr>
          <a:xfrm>
            <a:off x="608330" y="1227455"/>
            <a:ext cx="10968990" cy="5022215"/>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
                <a:srgbClr val="2094CE"/>
              </a:buClr>
              <a:buSzPct val="80000"/>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Clr>
                <a:srgbClr val="FF9800"/>
              </a:buClr>
              <a:buSzPct val="90000"/>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 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6" name="灯片编号占位符 5"/>
          <p:cNvSpPr>
            <a:spLocks noGrp="1"/>
          </p:cNvSpPr>
          <p:nvPr>
            <p:ph type="sldNum" sz="quarter" idx="12"/>
            <p:custDataLst>
              <p:tags r:id="rId2"/>
            </p:custDataLst>
          </p:nvPr>
        </p:nvSpPr>
        <p:spPr>
          <a:xfrm>
            <a:off x="10774016" y="6314400"/>
            <a:ext cx="803583" cy="192000"/>
          </a:xfrm>
        </p:spPr>
        <p:txBody>
          <a:bodyPr/>
          <a:lstStyle/>
          <a:p>
            <a:fld id="{49AE70B2-8BF9-45C0-BB95-33D1B9D3A854}" type="slidenum">
              <a:rPr lang="zh-CN" altLang="en-US" smtClean="0"/>
              <a:t>‹#›</a:t>
            </a:fld>
            <a:endParaRPr lang="zh-CN" altLang="en-US"/>
          </a:p>
        </p:txBody>
      </p:sp>
      <p:sp>
        <p:nvSpPr>
          <p:cNvPr id="29" name="任意多边形: 形状 28"/>
          <p:cNvSpPr/>
          <p:nvPr userDrawn="1"/>
        </p:nvSpPr>
        <p:spPr>
          <a:xfrm>
            <a:off x="-3650" y="6666997"/>
            <a:ext cx="11207209" cy="192000"/>
          </a:xfrm>
          <a:custGeom>
            <a:avLst/>
            <a:gdLst>
              <a:gd name="connsiteX0" fmla="*/ 0 w 8405407"/>
              <a:gd name="connsiteY0" fmla="*/ 0 h 152400"/>
              <a:gd name="connsiteX1" fmla="*/ 8405407 w 8405407"/>
              <a:gd name="connsiteY1" fmla="*/ 0 h 152400"/>
              <a:gd name="connsiteX2" fmla="*/ 8294166 w 8405407"/>
              <a:gd name="connsiteY2" fmla="*/ 152400 h 152400"/>
              <a:gd name="connsiteX3" fmla="*/ 0 w 8405407"/>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8405407" h="152400">
                <a:moveTo>
                  <a:pt x="0" y="0"/>
                </a:moveTo>
                <a:lnTo>
                  <a:pt x="8405407" y="0"/>
                </a:lnTo>
                <a:lnTo>
                  <a:pt x="8294166" y="152400"/>
                </a:lnTo>
                <a:lnTo>
                  <a:pt x="0" y="15240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p>
        </p:txBody>
      </p:sp>
      <p:sp>
        <p:nvSpPr>
          <p:cNvPr id="28" name="任意多边形: 形状 27"/>
          <p:cNvSpPr/>
          <p:nvPr userDrawn="1"/>
        </p:nvSpPr>
        <p:spPr>
          <a:xfrm flipH="1" flipV="1">
            <a:off x="11223124" y="6666997"/>
            <a:ext cx="972527" cy="192000"/>
          </a:xfrm>
          <a:custGeom>
            <a:avLst/>
            <a:gdLst>
              <a:gd name="connsiteX0" fmla="*/ 618154 w 729395"/>
              <a:gd name="connsiteY0" fmla="*/ 152400 h 152400"/>
              <a:gd name="connsiteX1" fmla="*/ 0 w 729395"/>
              <a:gd name="connsiteY1" fmla="*/ 152400 h 152400"/>
              <a:gd name="connsiteX2" fmla="*/ 0 w 729395"/>
              <a:gd name="connsiteY2" fmla="*/ 0 h 152400"/>
              <a:gd name="connsiteX3" fmla="*/ 729395 w 729395"/>
              <a:gd name="connsiteY3" fmla="*/ 0 h 152400"/>
            </a:gdLst>
            <a:ahLst/>
            <a:cxnLst>
              <a:cxn ang="0">
                <a:pos x="connsiteX0" y="connsiteY0"/>
              </a:cxn>
              <a:cxn ang="0">
                <a:pos x="connsiteX1" y="connsiteY1"/>
              </a:cxn>
              <a:cxn ang="0">
                <a:pos x="connsiteX2" y="connsiteY2"/>
              </a:cxn>
              <a:cxn ang="0">
                <a:pos x="connsiteX3" y="connsiteY3"/>
              </a:cxn>
            </a:cxnLst>
            <a:rect l="l" t="t" r="r" b="b"/>
            <a:pathLst>
              <a:path w="729395" h="152400">
                <a:moveTo>
                  <a:pt x="618154" y="152400"/>
                </a:moveTo>
                <a:lnTo>
                  <a:pt x="0" y="152400"/>
                </a:lnTo>
                <a:lnTo>
                  <a:pt x="0" y="0"/>
                </a:lnTo>
                <a:lnTo>
                  <a:pt x="729395" y="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p>
        </p:txBody>
      </p:sp>
      <p:cxnSp>
        <p:nvCxnSpPr>
          <p:cNvPr id="22" name="直接连接符 21"/>
          <p:cNvCxnSpPr/>
          <p:nvPr userDrawn="1"/>
        </p:nvCxnSpPr>
        <p:spPr>
          <a:xfrm>
            <a:off x="1003784" y="807477"/>
            <a:ext cx="10199776"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331470" y="250825"/>
            <a:ext cx="431800" cy="431800"/>
          </a:xfrm>
          <a:prstGeom prst="rect">
            <a:avLst/>
          </a:prstGeom>
          <a:noFill/>
          <a:ln w="1270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p>
        </p:txBody>
      </p:sp>
      <p:sp>
        <p:nvSpPr>
          <p:cNvPr id="25" name="矩形 24"/>
          <p:cNvSpPr/>
          <p:nvPr userDrawn="1"/>
        </p:nvSpPr>
        <p:spPr>
          <a:xfrm>
            <a:off x="548005" y="450215"/>
            <a:ext cx="360045" cy="3600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p>
        </p:txBody>
      </p:sp>
      <p:pic>
        <p:nvPicPr>
          <p:cNvPr id="10" name="图片 9" descr="TK5CG72_)U3`D_PXLQ1U9PP"/>
          <p:cNvPicPr>
            <a:picLocks noChangeAspect="1"/>
          </p:cNvPicPr>
          <p:nvPr userDrawn="1"/>
        </p:nvPicPr>
        <p:blipFill>
          <a:blip r:embed="rId4"/>
          <a:stretch>
            <a:fillRect/>
          </a:stretch>
        </p:blipFill>
        <p:spPr>
          <a:xfrm>
            <a:off x="11351895" y="73660"/>
            <a:ext cx="715645" cy="785495"/>
          </a:xfrm>
          <a:prstGeom prst="rect">
            <a:avLst/>
          </a:prstGeom>
        </p:spPr>
      </p:pic>
      <p:pic>
        <p:nvPicPr>
          <p:cNvPr id="5" name="图片 4">
            <a:extLst>
              <a:ext uri="{FF2B5EF4-FFF2-40B4-BE49-F238E27FC236}">
                <a16:creationId xmlns:a16="http://schemas.microsoft.com/office/drawing/2014/main" id="{AFEF201C-1BB2-4040-A10C-D7EFDAB8847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693426" y="0"/>
            <a:ext cx="3498574" cy="1113022"/>
          </a:xfrm>
          <a:prstGeom prst="rect">
            <a:avLst/>
          </a:prstGeom>
        </p:spPr>
      </p:pic>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5"/>
          <p:cNvSpPr>
            <a:spLocks noGrp="1" noChangeArrowheads="1"/>
          </p:cNvSpPr>
          <p:nvPr>
            <p:ph type="sldNum" sz="quarter" idx="11"/>
          </p:nvPr>
        </p:nvSpPr>
        <p:spPr>
          <a:ln/>
        </p:spPr>
        <p:txBody>
          <a:bodyPr/>
          <a:lstStyle>
            <a:lvl1pPr>
              <a:defRPr/>
            </a:lvl1pPr>
          </a:lstStyle>
          <a:p>
            <a:pPr>
              <a:defRPr/>
            </a:pPr>
            <a:r>
              <a:rPr lang="en-US" altLang="zh-CN"/>
              <a:t>Page </a:t>
            </a:r>
            <a:fld id="{ADFE0797-C95E-44F7-B976-944C529BE808}" type="slidenum">
              <a:rPr lang="en-US" altLang="zh-CN"/>
              <a:pPr>
                <a:defRPr/>
              </a:pPr>
              <a:t>‹#›</a:t>
            </a:fld>
            <a:endParaRPr lang="en-US" altLang="zh-CN"/>
          </a:p>
        </p:txBody>
      </p:sp>
      <p:sp>
        <p:nvSpPr>
          <p:cNvPr id="7" name="Rectangle 10"/>
          <p:cNvSpPr>
            <a:spLocks noGrp="1" noChangeArrowheads="1"/>
          </p:cNvSpPr>
          <p:nvPr>
            <p:ph type="dt" sz="half" idx="12"/>
          </p:nvPr>
        </p:nvSpPr>
        <p:spPr>
          <a:ln/>
        </p:spPr>
        <p:txBody>
          <a:bodyPr/>
          <a:lstStyle>
            <a:lvl1pPr>
              <a:defRPr/>
            </a:lvl1pPr>
          </a:lstStyle>
          <a:p>
            <a:pPr>
              <a:defRPr/>
            </a:pPr>
            <a:fld id="{41BAC627-3F9B-4CC7-8C5E-79386B3A35FD}" type="datetime1">
              <a:rPr lang="zh-CN" altLang="en-US"/>
              <a:pPr>
                <a:defRPr/>
              </a:pPr>
              <a:t>2025/9/24</a:t>
            </a:fld>
            <a:endParaRPr lang="en-US" altLang="zh-CN"/>
          </a:p>
        </p:txBody>
      </p:sp>
    </p:spTree>
    <p:extLst>
      <p:ext uri="{BB962C8B-B14F-4D97-AF65-F5344CB8AC3E}">
        <p14:creationId xmlns:p14="http://schemas.microsoft.com/office/powerpoint/2010/main" val="25530094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5"/>
          <p:cNvSpPr>
            <a:spLocks noGrp="1" noChangeArrowheads="1"/>
          </p:cNvSpPr>
          <p:nvPr>
            <p:ph type="sldNum" sz="quarter" idx="11"/>
          </p:nvPr>
        </p:nvSpPr>
        <p:spPr>
          <a:ln/>
        </p:spPr>
        <p:txBody>
          <a:bodyPr/>
          <a:lstStyle>
            <a:lvl1pPr>
              <a:defRPr/>
            </a:lvl1pPr>
          </a:lstStyle>
          <a:p>
            <a:pPr>
              <a:defRPr/>
            </a:pPr>
            <a:r>
              <a:rPr lang="en-US" altLang="zh-CN"/>
              <a:t>Page </a:t>
            </a:r>
            <a:fld id="{92C00719-A0D9-45AB-BEF6-0DCFF9A51984}" type="slidenum">
              <a:rPr lang="en-US" altLang="zh-CN"/>
              <a:pPr>
                <a:defRPr/>
              </a:pPr>
              <a:t>‹#›</a:t>
            </a:fld>
            <a:endParaRPr lang="en-US" altLang="zh-CN"/>
          </a:p>
        </p:txBody>
      </p:sp>
      <p:sp>
        <p:nvSpPr>
          <p:cNvPr id="6" name="Rectangle 10"/>
          <p:cNvSpPr>
            <a:spLocks noGrp="1" noChangeArrowheads="1"/>
          </p:cNvSpPr>
          <p:nvPr>
            <p:ph type="dt" sz="half" idx="12"/>
          </p:nvPr>
        </p:nvSpPr>
        <p:spPr>
          <a:ln/>
        </p:spPr>
        <p:txBody>
          <a:bodyPr/>
          <a:lstStyle>
            <a:lvl1pPr>
              <a:defRPr/>
            </a:lvl1pPr>
          </a:lstStyle>
          <a:p>
            <a:pPr>
              <a:defRPr/>
            </a:pPr>
            <a:fld id="{AE485FA2-0944-4697-821A-544142FADB43}" type="datetime1">
              <a:rPr lang="zh-CN" altLang="en-US"/>
              <a:pPr>
                <a:defRPr/>
              </a:pPr>
              <a:t>2025/9/24</a:t>
            </a:fld>
            <a:endParaRPr lang="en-US" altLang="zh-CN"/>
          </a:p>
        </p:txBody>
      </p:sp>
    </p:spTree>
    <p:extLst>
      <p:ext uri="{BB962C8B-B14F-4D97-AF65-F5344CB8AC3E}">
        <p14:creationId xmlns:p14="http://schemas.microsoft.com/office/powerpoint/2010/main" val="10064207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209618" y="381001"/>
            <a:ext cx="2730500" cy="575151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016001" y="381001"/>
            <a:ext cx="7990417" cy="575151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5"/>
          <p:cNvSpPr>
            <a:spLocks noGrp="1" noChangeArrowheads="1"/>
          </p:cNvSpPr>
          <p:nvPr>
            <p:ph type="sldNum" sz="quarter" idx="11"/>
          </p:nvPr>
        </p:nvSpPr>
        <p:spPr>
          <a:ln/>
        </p:spPr>
        <p:txBody>
          <a:bodyPr/>
          <a:lstStyle>
            <a:lvl1pPr>
              <a:defRPr/>
            </a:lvl1pPr>
          </a:lstStyle>
          <a:p>
            <a:pPr>
              <a:defRPr/>
            </a:pPr>
            <a:r>
              <a:rPr lang="en-US" altLang="zh-CN"/>
              <a:t>Page </a:t>
            </a:r>
            <a:fld id="{F5574FC8-799E-4474-BAB8-8EF5564D09E6}" type="slidenum">
              <a:rPr lang="en-US" altLang="zh-CN"/>
              <a:pPr>
                <a:defRPr/>
              </a:pPr>
              <a:t>‹#›</a:t>
            </a:fld>
            <a:endParaRPr lang="en-US" altLang="zh-CN"/>
          </a:p>
        </p:txBody>
      </p:sp>
      <p:sp>
        <p:nvSpPr>
          <p:cNvPr id="6" name="Rectangle 10"/>
          <p:cNvSpPr>
            <a:spLocks noGrp="1" noChangeArrowheads="1"/>
          </p:cNvSpPr>
          <p:nvPr>
            <p:ph type="dt" sz="half" idx="12"/>
          </p:nvPr>
        </p:nvSpPr>
        <p:spPr>
          <a:ln/>
        </p:spPr>
        <p:txBody>
          <a:bodyPr/>
          <a:lstStyle>
            <a:lvl1pPr>
              <a:defRPr/>
            </a:lvl1pPr>
          </a:lstStyle>
          <a:p>
            <a:pPr>
              <a:defRPr/>
            </a:pPr>
            <a:fld id="{2A643DAB-C1AF-44D1-ABFB-492E7129E60A}" type="datetime1">
              <a:rPr lang="zh-CN" altLang="en-US"/>
              <a:pPr>
                <a:defRPr/>
              </a:pPr>
              <a:t>2025/9/24</a:t>
            </a:fld>
            <a:endParaRPr lang="en-US" altLang="zh-CN"/>
          </a:p>
        </p:txBody>
      </p:sp>
    </p:spTree>
    <p:extLst>
      <p:ext uri="{BB962C8B-B14F-4D97-AF65-F5344CB8AC3E}">
        <p14:creationId xmlns:p14="http://schemas.microsoft.com/office/powerpoint/2010/main" val="4794607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016000" y="381001"/>
            <a:ext cx="10390717" cy="525463"/>
          </a:xfrm>
        </p:spPr>
        <p:txBody>
          <a:bodyPr/>
          <a:lstStyle/>
          <a:p>
            <a:r>
              <a:rPr lang="zh-CN" altLang="en-US"/>
              <a:t>单击此处编辑母版标题样式</a:t>
            </a:r>
          </a:p>
        </p:txBody>
      </p:sp>
      <p:sp>
        <p:nvSpPr>
          <p:cNvPr id="3" name="文本占位符 2"/>
          <p:cNvSpPr>
            <a:spLocks noGrp="1"/>
          </p:cNvSpPr>
          <p:nvPr>
            <p:ph type="body" sz="half" idx="1"/>
          </p:nvPr>
        </p:nvSpPr>
        <p:spPr>
          <a:xfrm>
            <a:off x="1016000" y="1219201"/>
            <a:ext cx="5359400" cy="49133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578600" y="1219201"/>
            <a:ext cx="5361517" cy="49133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5"/>
          <p:cNvSpPr>
            <a:spLocks noGrp="1" noChangeArrowheads="1"/>
          </p:cNvSpPr>
          <p:nvPr>
            <p:ph type="sldNum" sz="quarter" idx="11"/>
          </p:nvPr>
        </p:nvSpPr>
        <p:spPr>
          <a:ln/>
        </p:spPr>
        <p:txBody>
          <a:bodyPr/>
          <a:lstStyle>
            <a:lvl1pPr>
              <a:defRPr/>
            </a:lvl1pPr>
          </a:lstStyle>
          <a:p>
            <a:pPr>
              <a:defRPr/>
            </a:pPr>
            <a:r>
              <a:rPr lang="en-US" altLang="zh-CN"/>
              <a:t>Page </a:t>
            </a:r>
            <a:fld id="{5C84825F-209F-470A-ABBF-A0E06BF43295}" type="slidenum">
              <a:rPr lang="en-US" altLang="zh-CN"/>
              <a:pPr>
                <a:defRPr/>
              </a:pPr>
              <a:t>‹#›</a:t>
            </a:fld>
            <a:endParaRPr lang="en-US" altLang="zh-CN"/>
          </a:p>
        </p:txBody>
      </p:sp>
      <p:sp>
        <p:nvSpPr>
          <p:cNvPr id="7" name="Rectangle 10"/>
          <p:cNvSpPr>
            <a:spLocks noGrp="1" noChangeArrowheads="1"/>
          </p:cNvSpPr>
          <p:nvPr>
            <p:ph type="dt" sz="half" idx="12"/>
          </p:nvPr>
        </p:nvSpPr>
        <p:spPr>
          <a:ln/>
        </p:spPr>
        <p:txBody>
          <a:bodyPr/>
          <a:lstStyle>
            <a:lvl1pPr>
              <a:defRPr/>
            </a:lvl1pPr>
          </a:lstStyle>
          <a:p>
            <a:pPr>
              <a:defRPr/>
            </a:pPr>
            <a:fld id="{7CB0BF72-A2A9-466B-8AB6-1E051DC15F80}" type="datetime1">
              <a:rPr lang="zh-CN" altLang="en-US"/>
              <a:pPr>
                <a:defRPr/>
              </a:pPr>
              <a:t>2025/9/24</a:t>
            </a:fld>
            <a:endParaRPr lang="en-US" altLang="zh-CN"/>
          </a:p>
        </p:txBody>
      </p:sp>
    </p:spTree>
    <p:extLst>
      <p:ext uri="{BB962C8B-B14F-4D97-AF65-F5344CB8AC3E}">
        <p14:creationId xmlns:p14="http://schemas.microsoft.com/office/powerpoint/2010/main" val="28908919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6" name="灯片编号占位符 5"/>
          <p:cNvSpPr>
            <a:spLocks noGrp="1"/>
          </p:cNvSpPr>
          <p:nvPr>
            <p:ph type="sldNum" sz="quarter" idx="12"/>
            <p:custDataLst>
              <p:tags r:id="rId3"/>
            </p:custDataLst>
          </p:nvPr>
        </p:nvSpPr>
        <p:spPr>
          <a:xfrm>
            <a:off x="11022496" y="6314400"/>
            <a:ext cx="555104" cy="285183"/>
          </a:xfrm>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2025/9/24</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2025/9/24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2025/9/24</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2025/9/24</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330" y="1555115"/>
            <a:ext cx="5233035" cy="4608195"/>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None/>
              <a:tabLst>
                <a:tab pos="1609725" algn="l"/>
                <a:tab pos="1609725" algn="l"/>
                <a:tab pos="1609725" algn="l"/>
                <a:tab pos="1609725" algn="l"/>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2025/9/24</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2025/9/24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9D9D9"/>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2025/9/24</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random/>
      </p:transition>
    </mc:Choice>
    <mc:Fallback xmlns="">
      <p:transition>
        <p:random/>
      </p:transition>
    </mc:Fallback>
  </mc:AlternateConten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bwMode="auto">
          <a:xfrm>
            <a:off x="1016000" y="381001"/>
            <a:ext cx="10390717" cy="5254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8195" name="Rectangle 3"/>
          <p:cNvSpPr>
            <a:spLocks noGrp="1" noChangeArrowheads="1"/>
          </p:cNvSpPr>
          <p:nvPr>
            <p:ph type="body" idx="1"/>
          </p:nvPr>
        </p:nvSpPr>
        <p:spPr bwMode="auto">
          <a:xfrm>
            <a:off x="1016000" y="1219201"/>
            <a:ext cx="10924117" cy="49133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6500" name="Rectangle 4"/>
          <p:cNvSpPr>
            <a:spLocks noGrp="1" noChangeArrowheads="1"/>
          </p:cNvSpPr>
          <p:nvPr>
            <p:ph type="ftr" sz="quarter" idx="3"/>
          </p:nvPr>
        </p:nvSpPr>
        <p:spPr bwMode="auto">
          <a:xfrm>
            <a:off x="0" y="6553200"/>
            <a:ext cx="12192000" cy="304800"/>
          </a:xfrm>
          <a:prstGeom prst="rect">
            <a:avLst/>
          </a:prstGeom>
          <a:solidFill>
            <a:srgbClr val="A31203"/>
          </a:solid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400" b="0"/>
            </a:lvl1pPr>
          </a:lstStyle>
          <a:p>
            <a:pPr>
              <a:defRPr/>
            </a:pPr>
            <a:endParaRPr lang="en-US" altLang="zh-CN"/>
          </a:p>
        </p:txBody>
      </p:sp>
      <p:sp>
        <p:nvSpPr>
          <p:cNvPr id="106501" name="Rectangle 5"/>
          <p:cNvSpPr>
            <a:spLocks noGrp="1" noChangeArrowheads="1"/>
          </p:cNvSpPr>
          <p:nvPr>
            <p:ph type="sldNum" sz="quarter" idx="4"/>
          </p:nvPr>
        </p:nvSpPr>
        <p:spPr bwMode="auto">
          <a:xfrm>
            <a:off x="9245600" y="6477000"/>
            <a:ext cx="25400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400" b="0">
                <a:solidFill>
                  <a:schemeClr val="bg1"/>
                </a:solidFill>
                <a:latin typeface="Times New Roman" pitchFamily="18" charset="0"/>
              </a:defRPr>
            </a:lvl1pPr>
          </a:lstStyle>
          <a:p>
            <a:pPr>
              <a:defRPr/>
            </a:pPr>
            <a:r>
              <a:rPr lang="en-US" altLang="zh-CN"/>
              <a:t>Page </a:t>
            </a:r>
            <a:fld id="{FE2E5F74-4710-4682-9B68-D6E81908FA41}" type="slidenum">
              <a:rPr lang="en-US" altLang="zh-CN"/>
              <a:pPr>
                <a:defRPr/>
              </a:pPr>
              <a:t>‹#›</a:t>
            </a:fld>
            <a:endParaRPr lang="en-US" altLang="zh-CN"/>
          </a:p>
        </p:txBody>
      </p:sp>
      <p:sp>
        <p:nvSpPr>
          <p:cNvPr id="1030" name="Rectangle 6"/>
          <p:cNvSpPr>
            <a:spLocks noChangeArrowheads="1"/>
          </p:cNvSpPr>
          <p:nvPr/>
        </p:nvSpPr>
        <p:spPr bwMode="auto">
          <a:xfrm>
            <a:off x="5791200" y="3200400"/>
            <a:ext cx="12192000" cy="369332"/>
          </a:xfrm>
          <a:prstGeom prst="rect">
            <a:avLst/>
          </a:prstGeom>
          <a:noFill/>
          <a:ln w="9525">
            <a:noFill/>
            <a:miter lim="800000"/>
            <a:headEnd/>
            <a:tailEnd/>
          </a:ln>
        </p:spPr>
        <p:txBody>
          <a:bodyPr>
            <a:spAutoFit/>
          </a:bodyPr>
          <a:lstStyle/>
          <a:p>
            <a:pPr>
              <a:defRPr/>
            </a:pPr>
            <a:endParaRPr lang="zh-CN" altLang="en-US" sz="1800"/>
          </a:p>
        </p:txBody>
      </p:sp>
      <p:sp>
        <p:nvSpPr>
          <p:cNvPr id="1031" name="Text Box 8" descr="再生纸"/>
          <p:cNvSpPr txBox="1">
            <a:spLocks noChangeArrowheads="1"/>
          </p:cNvSpPr>
          <p:nvPr/>
        </p:nvSpPr>
        <p:spPr bwMode="auto">
          <a:xfrm>
            <a:off x="0" y="6553200"/>
            <a:ext cx="1620957" cy="307777"/>
          </a:xfrm>
          <a:prstGeom prst="rect">
            <a:avLst/>
          </a:prstGeom>
          <a:blipFill dpi="0" rotWithShape="0">
            <a:blip r:embed="rId14"/>
            <a:srcRect/>
            <a:tile tx="0" ty="0" sx="100000" sy="100000" flip="none" algn="tl"/>
          </a:blipFill>
          <a:ln w="9525">
            <a:noFill/>
            <a:miter lim="800000"/>
            <a:headEnd/>
            <a:tailEnd/>
          </a:ln>
        </p:spPr>
        <p:txBody>
          <a:bodyPr wrap="none">
            <a:spAutoFit/>
          </a:bodyPr>
          <a:lstStyle/>
          <a:p>
            <a:pPr>
              <a:defRPr/>
            </a:pPr>
            <a:r>
              <a:rPr lang="en-US" altLang="zh-CN" sz="1400">
                <a:solidFill>
                  <a:srgbClr val="7A0D02"/>
                </a:solidFill>
                <a:latin typeface="宋体" pitchFamily="2" charset="-122"/>
              </a:rPr>
              <a:t>Operating System</a:t>
            </a:r>
          </a:p>
        </p:txBody>
      </p:sp>
      <p:sp>
        <p:nvSpPr>
          <p:cNvPr id="1032" name="Line 9"/>
          <p:cNvSpPr>
            <a:spLocks noChangeShapeType="1"/>
          </p:cNvSpPr>
          <p:nvPr/>
        </p:nvSpPr>
        <p:spPr bwMode="auto">
          <a:xfrm>
            <a:off x="0" y="990600"/>
            <a:ext cx="12192000" cy="0"/>
          </a:xfrm>
          <a:prstGeom prst="line">
            <a:avLst/>
          </a:prstGeom>
          <a:noFill/>
          <a:ln w="38100">
            <a:solidFill>
              <a:srgbClr val="A31203"/>
            </a:solidFill>
            <a:round/>
            <a:headEnd/>
            <a:tailEnd/>
          </a:ln>
        </p:spPr>
        <p:txBody>
          <a:bodyPr/>
          <a:lstStyle/>
          <a:p>
            <a:pPr>
              <a:defRPr/>
            </a:pPr>
            <a:endParaRPr lang="zh-CN" altLang="en-US" sz="1800"/>
          </a:p>
        </p:txBody>
      </p:sp>
      <p:sp>
        <p:nvSpPr>
          <p:cNvPr id="106506" name="Rectangle 10"/>
          <p:cNvSpPr>
            <a:spLocks noGrp="1" noChangeArrowheads="1"/>
          </p:cNvSpPr>
          <p:nvPr>
            <p:ph type="dt" sz="half" idx="2"/>
          </p:nvPr>
        </p:nvSpPr>
        <p:spPr bwMode="auto">
          <a:xfrm>
            <a:off x="5283200" y="6400800"/>
            <a:ext cx="2540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400" b="0">
                <a:solidFill>
                  <a:schemeClr val="bg1"/>
                </a:solidFill>
                <a:latin typeface="Times New Roman" pitchFamily="18" charset="0"/>
                <a:ea typeface="隶书" pitchFamily="49" charset="-122"/>
              </a:defRPr>
            </a:lvl1pPr>
          </a:lstStyle>
          <a:p>
            <a:pPr>
              <a:defRPr/>
            </a:pPr>
            <a:fld id="{31AA56B3-D82B-4E7E-A7D8-7F93F2D7782C}" type="datetime1">
              <a:rPr lang="zh-CN" altLang="en-US"/>
              <a:pPr>
                <a:defRPr/>
              </a:pPr>
              <a:t>2025/9/24</a:t>
            </a:fld>
            <a:endParaRPr lang="en-US" altLang="zh-CN"/>
          </a:p>
        </p:txBody>
      </p:sp>
    </p:spTree>
    <p:extLst>
      <p:ext uri="{BB962C8B-B14F-4D97-AF65-F5344CB8AC3E}">
        <p14:creationId xmlns:p14="http://schemas.microsoft.com/office/powerpoint/2010/main" val="31296563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p:txStyles>
    <p:titleStyle>
      <a:lvl1pPr algn="l" rtl="0" eaLnBrk="0" fontAlgn="base" hangingPunct="0">
        <a:spcBef>
          <a:spcPct val="0"/>
        </a:spcBef>
        <a:spcAft>
          <a:spcPct val="0"/>
        </a:spcAft>
        <a:defRPr kumimoji="1" sz="2400">
          <a:solidFill>
            <a:schemeClr val="tx1"/>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2400">
          <a:solidFill>
            <a:schemeClr val="tx1"/>
          </a:solidFill>
          <a:effectLst>
            <a:outerShdw blurRad="38100" dist="38100" dir="2700000" algn="tl">
              <a:srgbClr val="C0C0C0"/>
            </a:outerShdw>
          </a:effectLst>
          <a:latin typeface="Tahoma" pitchFamily="34" charset="0"/>
          <a:ea typeface="黑体" pitchFamily="2" charset="-122"/>
        </a:defRPr>
      </a:lvl2pPr>
      <a:lvl3pPr algn="l" rtl="0" eaLnBrk="0" fontAlgn="base" hangingPunct="0">
        <a:spcBef>
          <a:spcPct val="0"/>
        </a:spcBef>
        <a:spcAft>
          <a:spcPct val="0"/>
        </a:spcAft>
        <a:defRPr kumimoji="1" sz="2400">
          <a:solidFill>
            <a:schemeClr val="tx1"/>
          </a:solidFill>
          <a:effectLst>
            <a:outerShdw blurRad="38100" dist="38100" dir="2700000" algn="tl">
              <a:srgbClr val="C0C0C0"/>
            </a:outerShdw>
          </a:effectLst>
          <a:latin typeface="Tahoma" pitchFamily="34" charset="0"/>
          <a:ea typeface="黑体" pitchFamily="2" charset="-122"/>
        </a:defRPr>
      </a:lvl3pPr>
      <a:lvl4pPr algn="l" rtl="0" eaLnBrk="0" fontAlgn="base" hangingPunct="0">
        <a:spcBef>
          <a:spcPct val="0"/>
        </a:spcBef>
        <a:spcAft>
          <a:spcPct val="0"/>
        </a:spcAft>
        <a:defRPr kumimoji="1" sz="2400">
          <a:solidFill>
            <a:schemeClr val="tx1"/>
          </a:solidFill>
          <a:effectLst>
            <a:outerShdw blurRad="38100" dist="38100" dir="2700000" algn="tl">
              <a:srgbClr val="C0C0C0"/>
            </a:outerShdw>
          </a:effectLst>
          <a:latin typeface="Tahoma" pitchFamily="34" charset="0"/>
          <a:ea typeface="黑体" pitchFamily="2" charset="-122"/>
        </a:defRPr>
      </a:lvl4pPr>
      <a:lvl5pPr algn="l" rtl="0" eaLnBrk="0" fontAlgn="base" hangingPunct="0">
        <a:spcBef>
          <a:spcPct val="0"/>
        </a:spcBef>
        <a:spcAft>
          <a:spcPct val="0"/>
        </a:spcAft>
        <a:defRPr kumimoji="1" sz="2400">
          <a:solidFill>
            <a:schemeClr val="tx1"/>
          </a:solidFill>
          <a:effectLst>
            <a:outerShdw blurRad="38100" dist="38100" dir="2700000" algn="tl">
              <a:srgbClr val="C0C0C0"/>
            </a:outerShdw>
          </a:effectLst>
          <a:latin typeface="Tahoma" pitchFamily="34" charset="0"/>
          <a:ea typeface="黑体" pitchFamily="2" charset="-122"/>
        </a:defRPr>
      </a:lvl5pPr>
      <a:lvl6pPr marL="457200" algn="l" rtl="0" fontAlgn="base">
        <a:spcBef>
          <a:spcPct val="0"/>
        </a:spcBef>
        <a:spcAft>
          <a:spcPct val="0"/>
        </a:spcAft>
        <a:defRPr kumimoji="1" sz="2400">
          <a:solidFill>
            <a:schemeClr val="tx1"/>
          </a:solidFill>
          <a:effectLst>
            <a:outerShdw blurRad="38100" dist="38100" dir="2700000" algn="tl">
              <a:srgbClr val="C0C0C0"/>
            </a:outerShdw>
          </a:effectLst>
          <a:latin typeface="Tahoma" pitchFamily="34" charset="0"/>
          <a:ea typeface="黑体" pitchFamily="2" charset="-122"/>
        </a:defRPr>
      </a:lvl6pPr>
      <a:lvl7pPr marL="914400" algn="l" rtl="0" fontAlgn="base">
        <a:spcBef>
          <a:spcPct val="0"/>
        </a:spcBef>
        <a:spcAft>
          <a:spcPct val="0"/>
        </a:spcAft>
        <a:defRPr kumimoji="1" sz="2400">
          <a:solidFill>
            <a:schemeClr val="tx1"/>
          </a:solidFill>
          <a:effectLst>
            <a:outerShdw blurRad="38100" dist="38100" dir="2700000" algn="tl">
              <a:srgbClr val="C0C0C0"/>
            </a:outerShdw>
          </a:effectLst>
          <a:latin typeface="Tahoma" pitchFamily="34" charset="0"/>
          <a:ea typeface="黑体" pitchFamily="2" charset="-122"/>
        </a:defRPr>
      </a:lvl7pPr>
      <a:lvl8pPr marL="1371600" algn="l" rtl="0" fontAlgn="base">
        <a:spcBef>
          <a:spcPct val="0"/>
        </a:spcBef>
        <a:spcAft>
          <a:spcPct val="0"/>
        </a:spcAft>
        <a:defRPr kumimoji="1" sz="2400">
          <a:solidFill>
            <a:schemeClr val="tx1"/>
          </a:solidFill>
          <a:effectLst>
            <a:outerShdw blurRad="38100" dist="38100" dir="2700000" algn="tl">
              <a:srgbClr val="C0C0C0"/>
            </a:outerShdw>
          </a:effectLst>
          <a:latin typeface="Tahoma" pitchFamily="34" charset="0"/>
          <a:ea typeface="黑体" pitchFamily="2" charset="-122"/>
        </a:defRPr>
      </a:lvl8pPr>
      <a:lvl9pPr marL="1828800" algn="l" rtl="0" fontAlgn="base">
        <a:spcBef>
          <a:spcPct val="0"/>
        </a:spcBef>
        <a:spcAft>
          <a:spcPct val="0"/>
        </a:spcAft>
        <a:defRPr kumimoji="1" sz="2400">
          <a:solidFill>
            <a:schemeClr val="tx1"/>
          </a:solidFill>
          <a:effectLst>
            <a:outerShdw blurRad="38100" dist="38100" dir="2700000" algn="tl">
              <a:srgbClr val="C0C0C0"/>
            </a:outerShdw>
          </a:effectLst>
          <a:latin typeface="Tahoma" pitchFamily="34" charset="0"/>
          <a:ea typeface="黑体" pitchFamily="2" charset="-122"/>
        </a:defRPr>
      </a:lvl9pPr>
    </p:titleStyle>
    <p:bodyStyle>
      <a:lvl1pPr marL="342900" indent="-342900" algn="l" rtl="0" eaLnBrk="0" fontAlgn="base" hangingPunct="0">
        <a:spcBef>
          <a:spcPct val="20000"/>
        </a:spcBef>
        <a:spcAft>
          <a:spcPct val="0"/>
        </a:spcAft>
        <a:buClr>
          <a:srgbClr val="990000"/>
        </a:buClr>
        <a:buFont typeface="Wingdings" pitchFamily="2" charset="2"/>
        <a:buChar char="q"/>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DB4325"/>
        </a:buClr>
        <a:buSzPct val="80000"/>
        <a:buFont typeface="Wingdings" pitchFamily="2" charset="2"/>
        <a:buChar char="v"/>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tx1"/>
        </a:buClr>
        <a:buSzPct val="50000"/>
        <a:buFont typeface="Wingdings" pitchFamily="2" charset="2"/>
        <a:buChar char="Ø"/>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tx1"/>
        </a:buClr>
        <a:buSzPct val="55000"/>
        <a:buFont typeface="Wingdings" pitchFamily="2" charset="2"/>
        <a:buChar char="ü"/>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tx1"/>
        </a:buClr>
        <a:buSzPct val="50000"/>
        <a:buChar char="•"/>
        <a:defRPr kumimoji="1" sz="1600">
          <a:solidFill>
            <a:schemeClr val="tx1"/>
          </a:solidFill>
          <a:latin typeface="+mn-lt"/>
          <a:ea typeface="+mn-ea"/>
        </a:defRPr>
      </a:lvl5pPr>
      <a:lvl6pPr marL="2514600" indent="-228600" algn="l" rtl="0" fontAlgn="base">
        <a:spcBef>
          <a:spcPct val="20000"/>
        </a:spcBef>
        <a:spcAft>
          <a:spcPct val="0"/>
        </a:spcAft>
        <a:buClr>
          <a:schemeClr val="tx1"/>
        </a:buClr>
        <a:buSzPct val="50000"/>
        <a:buChar char="•"/>
        <a:defRPr kumimoji="1" sz="1600">
          <a:solidFill>
            <a:schemeClr val="tx1"/>
          </a:solidFill>
          <a:latin typeface="+mn-lt"/>
          <a:ea typeface="+mn-ea"/>
        </a:defRPr>
      </a:lvl6pPr>
      <a:lvl7pPr marL="2971800" indent="-228600" algn="l" rtl="0" fontAlgn="base">
        <a:spcBef>
          <a:spcPct val="20000"/>
        </a:spcBef>
        <a:spcAft>
          <a:spcPct val="0"/>
        </a:spcAft>
        <a:buClr>
          <a:schemeClr val="tx1"/>
        </a:buClr>
        <a:buSzPct val="50000"/>
        <a:buChar char="•"/>
        <a:defRPr kumimoji="1" sz="1600">
          <a:solidFill>
            <a:schemeClr val="tx1"/>
          </a:solidFill>
          <a:latin typeface="+mn-lt"/>
          <a:ea typeface="+mn-ea"/>
        </a:defRPr>
      </a:lvl7pPr>
      <a:lvl8pPr marL="3429000" indent="-228600" algn="l" rtl="0" fontAlgn="base">
        <a:spcBef>
          <a:spcPct val="20000"/>
        </a:spcBef>
        <a:spcAft>
          <a:spcPct val="0"/>
        </a:spcAft>
        <a:buClr>
          <a:schemeClr val="tx1"/>
        </a:buClr>
        <a:buSzPct val="50000"/>
        <a:buChar char="•"/>
        <a:defRPr kumimoji="1" sz="1600">
          <a:solidFill>
            <a:schemeClr val="tx1"/>
          </a:solidFill>
          <a:latin typeface="+mn-lt"/>
          <a:ea typeface="+mn-ea"/>
        </a:defRPr>
      </a:lvl8pPr>
      <a:lvl9pPr marL="3886200" indent="-228600" algn="l" rtl="0" fontAlgn="base">
        <a:spcBef>
          <a:spcPct val="20000"/>
        </a:spcBef>
        <a:spcAft>
          <a:spcPct val="0"/>
        </a:spcAft>
        <a:buClr>
          <a:schemeClr val="tx1"/>
        </a:buClr>
        <a:buSzPct val="50000"/>
        <a:buChar char="•"/>
        <a:defRPr kumimoji="1"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6.xml"/><Relationship Id="rId1" Type="http://schemas.openxmlformats.org/officeDocument/2006/relationships/tags" Target="../tags/tag55.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8.xml"/></Relationships>
</file>

<file path=ppt/slides/_rels/slide1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baike.baidu.com/item/%E9%85%B7%E7%9D%B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9.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0.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customXml" Target="../ink/ink1.xml"/><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customXml" Target="../ink/ink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3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4.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68.xml"/><Relationship Id="rId5" Type="http://schemas.openxmlformats.org/officeDocument/2006/relationships/image" Target="../media/image22.jpeg"/><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9.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0.xml"/></Relationships>
</file>

<file path=ppt/slides/_rels/slide44.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1.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7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tags" Target="../tags/tag80.xml"/><Relationship Id="rId13" Type="http://schemas.openxmlformats.org/officeDocument/2006/relationships/tags" Target="../tags/tag85.xml"/><Relationship Id="rId18" Type="http://schemas.openxmlformats.org/officeDocument/2006/relationships/slideLayout" Target="../slideLayouts/slideLayout2.xml"/><Relationship Id="rId3" Type="http://schemas.openxmlformats.org/officeDocument/2006/relationships/tags" Target="../tags/tag75.xml"/><Relationship Id="rId7" Type="http://schemas.openxmlformats.org/officeDocument/2006/relationships/tags" Target="../tags/tag79.xml"/><Relationship Id="rId12" Type="http://schemas.openxmlformats.org/officeDocument/2006/relationships/tags" Target="../tags/tag84.xml"/><Relationship Id="rId17" Type="http://schemas.openxmlformats.org/officeDocument/2006/relationships/tags" Target="../tags/tag89.xml"/><Relationship Id="rId2" Type="http://schemas.openxmlformats.org/officeDocument/2006/relationships/tags" Target="../tags/tag74.xml"/><Relationship Id="rId16" Type="http://schemas.openxmlformats.org/officeDocument/2006/relationships/tags" Target="../tags/tag88.xml"/><Relationship Id="rId1" Type="http://schemas.openxmlformats.org/officeDocument/2006/relationships/tags" Target="../tags/tag73.xml"/><Relationship Id="rId6" Type="http://schemas.openxmlformats.org/officeDocument/2006/relationships/tags" Target="../tags/tag78.xml"/><Relationship Id="rId11" Type="http://schemas.openxmlformats.org/officeDocument/2006/relationships/tags" Target="../tags/tag83.xml"/><Relationship Id="rId5" Type="http://schemas.openxmlformats.org/officeDocument/2006/relationships/tags" Target="../tags/tag77.xml"/><Relationship Id="rId15" Type="http://schemas.openxmlformats.org/officeDocument/2006/relationships/tags" Target="../tags/tag87.xml"/><Relationship Id="rId10" Type="http://schemas.openxmlformats.org/officeDocument/2006/relationships/tags" Target="../tags/tag82.xml"/><Relationship Id="rId19" Type="http://schemas.openxmlformats.org/officeDocument/2006/relationships/image" Target="../media/image25.tmp"/><Relationship Id="rId4" Type="http://schemas.openxmlformats.org/officeDocument/2006/relationships/tags" Target="../tags/tag76.xml"/><Relationship Id="rId9" Type="http://schemas.openxmlformats.org/officeDocument/2006/relationships/tags" Target="../tags/tag81.xml"/><Relationship Id="rId14" Type="http://schemas.openxmlformats.org/officeDocument/2006/relationships/tags" Target="../tags/tag86.xml"/></Relationships>
</file>

<file path=ppt/slides/_rels/slide51.xml.rels><?xml version="1.0" encoding="UTF-8" standalone="yes"?>
<Relationships xmlns="http://schemas.openxmlformats.org/package/2006/relationships"><Relationship Id="rId8" Type="http://schemas.openxmlformats.org/officeDocument/2006/relationships/tags" Target="../tags/tag97.xml"/><Relationship Id="rId13" Type="http://schemas.openxmlformats.org/officeDocument/2006/relationships/tags" Target="../tags/tag102.xml"/><Relationship Id="rId18" Type="http://schemas.openxmlformats.org/officeDocument/2006/relationships/slideLayout" Target="../slideLayouts/slideLayout2.xml"/><Relationship Id="rId3" Type="http://schemas.openxmlformats.org/officeDocument/2006/relationships/tags" Target="../tags/tag92.xml"/><Relationship Id="rId7" Type="http://schemas.openxmlformats.org/officeDocument/2006/relationships/tags" Target="../tags/tag96.xml"/><Relationship Id="rId12" Type="http://schemas.openxmlformats.org/officeDocument/2006/relationships/tags" Target="../tags/tag101.xml"/><Relationship Id="rId17" Type="http://schemas.openxmlformats.org/officeDocument/2006/relationships/tags" Target="../tags/tag106.xml"/><Relationship Id="rId2" Type="http://schemas.openxmlformats.org/officeDocument/2006/relationships/tags" Target="../tags/tag91.xml"/><Relationship Id="rId16" Type="http://schemas.openxmlformats.org/officeDocument/2006/relationships/tags" Target="../tags/tag105.xml"/><Relationship Id="rId20" Type="http://schemas.openxmlformats.org/officeDocument/2006/relationships/image" Target="../media/image25.tmp"/><Relationship Id="rId1" Type="http://schemas.openxmlformats.org/officeDocument/2006/relationships/tags" Target="../tags/tag90.xml"/><Relationship Id="rId6" Type="http://schemas.openxmlformats.org/officeDocument/2006/relationships/tags" Target="../tags/tag95.xml"/><Relationship Id="rId11" Type="http://schemas.openxmlformats.org/officeDocument/2006/relationships/tags" Target="../tags/tag100.xml"/><Relationship Id="rId5" Type="http://schemas.openxmlformats.org/officeDocument/2006/relationships/tags" Target="../tags/tag94.xml"/><Relationship Id="rId15" Type="http://schemas.openxmlformats.org/officeDocument/2006/relationships/tags" Target="../tags/tag104.xml"/><Relationship Id="rId10" Type="http://schemas.openxmlformats.org/officeDocument/2006/relationships/tags" Target="../tags/tag99.xml"/><Relationship Id="rId19" Type="http://schemas.openxmlformats.org/officeDocument/2006/relationships/notesSlide" Target="../notesSlides/notesSlide9.xml"/><Relationship Id="rId4" Type="http://schemas.openxmlformats.org/officeDocument/2006/relationships/tags" Target="../tags/tag93.xml"/><Relationship Id="rId9" Type="http://schemas.openxmlformats.org/officeDocument/2006/relationships/tags" Target="../tags/tag98.xml"/><Relationship Id="rId14" Type="http://schemas.openxmlformats.org/officeDocument/2006/relationships/tags" Target="../tags/tag103.xml"/></Relationships>
</file>

<file path=ppt/slides/_rels/slide5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slideLayout" Target="../slideLayouts/slideLayout2.xml"/><Relationship Id="rId1" Type="http://schemas.openxmlformats.org/officeDocument/2006/relationships/tags" Target="../tags/tag107.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8.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9.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0.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1.xml"/></Relationships>
</file>

<file path=ppt/slides/_rels/slide57.xml.rels><?xml version="1.0" encoding="UTF-8" standalone="yes"?>
<Relationships xmlns="http://schemas.openxmlformats.org/package/2006/relationships"><Relationship Id="rId8" Type="http://schemas.openxmlformats.org/officeDocument/2006/relationships/tags" Target="../tags/tag119.xml"/><Relationship Id="rId13" Type="http://schemas.openxmlformats.org/officeDocument/2006/relationships/tags" Target="../tags/tag124.xml"/><Relationship Id="rId18" Type="http://schemas.openxmlformats.org/officeDocument/2006/relationships/slideLayout" Target="../slideLayouts/slideLayout2.xml"/><Relationship Id="rId3" Type="http://schemas.openxmlformats.org/officeDocument/2006/relationships/tags" Target="../tags/tag114.xml"/><Relationship Id="rId7" Type="http://schemas.openxmlformats.org/officeDocument/2006/relationships/tags" Target="../tags/tag118.xml"/><Relationship Id="rId12" Type="http://schemas.openxmlformats.org/officeDocument/2006/relationships/tags" Target="../tags/tag123.xml"/><Relationship Id="rId17" Type="http://schemas.openxmlformats.org/officeDocument/2006/relationships/tags" Target="../tags/tag128.xml"/><Relationship Id="rId2" Type="http://schemas.openxmlformats.org/officeDocument/2006/relationships/tags" Target="../tags/tag113.xml"/><Relationship Id="rId16" Type="http://schemas.openxmlformats.org/officeDocument/2006/relationships/tags" Target="../tags/tag127.xml"/><Relationship Id="rId20" Type="http://schemas.openxmlformats.org/officeDocument/2006/relationships/image" Target="../media/image25.tmp"/><Relationship Id="rId1" Type="http://schemas.openxmlformats.org/officeDocument/2006/relationships/tags" Target="../tags/tag112.xml"/><Relationship Id="rId6" Type="http://schemas.openxmlformats.org/officeDocument/2006/relationships/tags" Target="../tags/tag117.xml"/><Relationship Id="rId11" Type="http://schemas.openxmlformats.org/officeDocument/2006/relationships/tags" Target="../tags/tag122.xml"/><Relationship Id="rId5" Type="http://schemas.openxmlformats.org/officeDocument/2006/relationships/tags" Target="../tags/tag116.xml"/><Relationship Id="rId15" Type="http://schemas.openxmlformats.org/officeDocument/2006/relationships/tags" Target="../tags/tag126.xml"/><Relationship Id="rId10" Type="http://schemas.openxmlformats.org/officeDocument/2006/relationships/tags" Target="../tags/tag121.xml"/><Relationship Id="rId19" Type="http://schemas.openxmlformats.org/officeDocument/2006/relationships/notesSlide" Target="../notesSlides/notesSlide10.xml"/><Relationship Id="rId4" Type="http://schemas.openxmlformats.org/officeDocument/2006/relationships/tags" Target="../tags/tag115.xml"/><Relationship Id="rId9" Type="http://schemas.openxmlformats.org/officeDocument/2006/relationships/tags" Target="../tags/tag120.xml"/><Relationship Id="rId14" Type="http://schemas.openxmlformats.org/officeDocument/2006/relationships/tags" Target="../tags/tag12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slideLayout" Target="../slideLayouts/slideLayout2.xml"/><Relationship Id="rId1" Type="http://schemas.openxmlformats.org/officeDocument/2006/relationships/tags" Target="../tags/tag12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0.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1.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2.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3.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4.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5.xml"/></Relationships>
</file>

<file path=ppt/slides/_rels/slide6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slideLayout" Target="../slideLayouts/slideLayout2.xml"/><Relationship Id="rId1" Type="http://schemas.openxmlformats.org/officeDocument/2006/relationships/tags" Target="../tags/tag136.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7.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TK5CG72_)U3`D_PXLQ1U9PP">
            <a:extLst>
              <a:ext uri="{FF2B5EF4-FFF2-40B4-BE49-F238E27FC236}">
                <a16:creationId xmlns:a16="http://schemas.microsoft.com/office/drawing/2014/main" id="{B9104912-6A68-42D4-8DEF-1D0A294FCA16}"/>
              </a:ext>
            </a:extLst>
          </p:cNvPr>
          <p:cNvPicPr>
            <a:picLocks noChangeAspect="1"/>
          </p:cNvPicPr>
          <p:nvPr/>
        </p:nvPicPr>
        <p:blipFill>
          <a:blip r:embed="rId2"/>
          <a:stretch>
            <a:fillRect/>
          </a:stretch>
        </p:blipFill>
        <p:spPr>
          <a:xfrm>
            <a:off x="313713" y="835989"/>
            <a:ext cx="1560195" cy="1711960"/>
          </a:xfrm>
          <a:prstGeom prst="rect">
            <a:avLst/>
          </a:prstGeom>
        </p:spPr>
      </p:pic>
      <p:sp>
        <p:nvSpPr>
          <p:cNvPr id="8" name="矩形 7">
            <a:extLst>
              <a:ext uri="{FF2B5EF4-FFF2-40B4-BE49-F238E27FC236}">
                <a16:creationId xmlns:a16="http://schemas.microsoft.com/office/drawing/2014/main" id="{B72ACEA9-E09B-47BD-8EB7-EA3F45131475}"/>
              </a:ext>
            </a:extLst>
          </p:cNvPr>
          <p:cNvSpPr/>
          <p:nvPr/>
        </p:nvSpPr>
        <p:spPr>
          <a:xfrm>
            <a:off x="2673657" y="1691969"/>
            <a:ext cx="6630874" cy="1200329"/>
          </a:xfrm>
          <a:prstGeom prst="rect">
            <a:avLst/>
          </a:prstGeom>
          <a:noFill/>
        </p:spPr>
        <p:txBody>
          <a:bodyPr wrap="square" lIns="91440" tIns="45720" rIns="91440" bIns="45720">
            <a:spAutoFit/>
          </a:bodyPr>
          <a:lstStyle/>
          <a:p>
            <a:pPr algn="ctr"/>
            <a:r>
              <a:rPr lang="zh-CN" altLang="en-US" sz="7200" b="1" cap="none" spc="0" dirty="0">
                <a:ln w="12700">
                  <a:solidFill>
                    <a:schemeClr val="accent1"/>
                  </a:solidFill>
                  <a:prstDash val="solid"/>
                </a:ln>
                <a:solidFill>
                  <a:srgbClr val="0070C0"/>
                </a:solidFill>
                <a:effectLst>
                  <a:outerShdw dist="38100" dir="2640000" algn="bl" rotWithShape="0">
                    <a:schemeClr val="accent1"/>
                  </a:outerShdw>
                </a:effectLst>
              </a:rPr>
              <a:t>计算机操作系统</a:t>
            </a:r>
          </a:p>
        </p:txBody>
      </p:sp>
      <p:sp>
        <p:nvSpPr>
          <p:cNvPr id="3" name="文本框 2">
            <a:extLst>
              <a:ext uri="{FF2B5EF4-FFF2-40B4-BE49-F238E27FC236}">
                <a16:creationId xmlns:a16="http://schemas.microsoft.com/office/drawing/2014/main" id="{62BECE96-6EDA-BD16-20E8-62B4D5290BCC}"/>
              </a:ext>
            </a:extLst>
          </p:cNvPr>
          <p:cNvSpPr txBox="1"/>
          <p:nvPr/>
        </p:nvSpPr>
        <p:spPr>
          <a:xfrm>
            <a:off x="1873908" y="5342102"/>
            <a:ext cx="1980029" cy="400110"/>
          </a:xfrm>
          <a:prstGeom prst="rect">
            <a:avLst/>
          </a:prstGeom>
          <a:noFill/>
        </p:spPr>
        <p:txBody>
          <a:bodyPr wrap="none" rtlCol="0">
            <a:spAutoFit/>
          </a:bodyPr>
          <a:lstStyle/>
          <a:p>
            <a:r>
              <a:rPr lang="zh-CN" altLang="en-US" sz="2000" dirty="0"/>
              <a:t>面对面建微信群</a:t>
            </a:r>
          </a:p>
        </p:txBody>
      </p:sp>
      <p:sp>
        <p:nvSpPr>
          <p:cNvPr id="4" name="文本框 3">
            <a:extLst>
              <a:ext uri="{FF2B5EF4-FFF2-40B4-BE49-F238E27FC236}">
                <a16:creationId xmlns:a16="http://schemas.microsoft.com/office/drawing/2014/main" id="{3C012A46-8462-2911-8C6D-7452B69DE899}"/>
              </a:ext>
            </a:extLst>
          </p:cNvPr>
          <p:cNvSpPr txBox="1"/>
          <p:nvPr/>
        </p:nvSpPr>
        <p:spPr>
          <a:xfrm>
            <a:off x="8902392" y="5542157"/>
            <a:ext cx="3010761" cy="707886"/>
          </a:xfrm>
          <a:prstGeom prst="rect">
            <a:avLst/>
          </a:prstGeom>
          <a:noFill/>
        </p:spPr>
        <p:txBody>
          <a:bodyPr wrap="none" rtlCol="0">
            <a:spAutoFit/>
          </a:bodyPr>
          <a:lstStyle/>
          <a:p>
            <a:r>
              <a:rPr lang="zh-CN" altLang="en-US" sz="2000" dirty="0"/>
              <a:t>张丽晓    </a:t>
            </a:r>
            <a:r>
              <a:rPr lang="en-US" altLang="zh-CN" sz="2000" dirty="0"/>
              <a:t>12-418</a:t>
            </a:r>
          </a:p>
          <a:p>
            <a:r>
              <a:rPr lang="en-US" altLang="zh-CN" sz="2000" dirty="0"/>
              <a:t>lxzhang@sandau.edu.cn</a:t>
            </a:r>
            <a:endParaRPr lang="zh-CN" altLang="en-US" sz="2000" dirty="0"/>
          </a:p>
        </p:txBody>
      </p:sp>
    </p:spTree>
    <p:extLst>
      <p:ext uri="{BB962C8B-B14F-4D97-AF65-F5344CB8AC3E}">
        <p14:creationId xmlns:p14="http://schemas.microsoft.com/office/powerpoint/2010/main" val="2264011361"/>
      </p:ext>
    </p:ext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3448685" y="2077085"/>
            <a:ext cx="7120890" cy="1236345"/>
          </a:xfrm>
        </p:spPr>
        <p:txBody>
          <a:bodyPr>
            <a:normAutofit/>
          </a:bodyPr>
          <a:lstStyle/>
          <a:p>
            <a:pPr algn="l"/>
            <a:r>
              <a:rPr lang="zh-CN" altLang="zh-CN" sz="4400" dirty="0">
                <a:solidFill>
                  <a:schemeClr val="accent1">
                    <a:lumMod val="75000"/>
                  </a:schemeClr>
                </a:solidFill>
              </a:rPr>
              <a:t>第</a:t>
            </a:r>
            <a:r>
              <a:rPr lang="en-US" altLang="zh-CN" sz="4400" dirty="0"/>
              <a:t>1</a:t>
            </a:r>
            <a:r>
              <a:rPr lang="zh-CN" altLang="zh-CN" sz="4400" dirty="0">
                <a:solidFill>
                  <a:schemeClr val="accent1">
                    <a:lumMod val="75000"/>
                  </a:schemeClr>
                </a:solidFill>
              </a:rPr>
              <a:t>章  </a:t>
            </a:r>
            <a:r>
              <a:rPr lang="zh-CN" altLang="en-US" sz="4400" dirty="0">
                <a:solidFill>
                  <a:schemeClr val="accent1">
                    <a:lumMod val="75000"/>
                  </a:schemeClr>
                </a:solidFill>
              </a:rPr>
              <a:t>操作系统概述</a:t>
            </a:r>
            <a:endParaRPr lang="zh-CN" altLang="zh-CN" sz="4400" dirty="0">
              <a:solidFill>
                <a:schemeClr val="accent1">
                  <a:lumMod val="75000"/>
                </a:schemeClr>
              </a:solidFill>
            </a:endParaRPr>
          </a:p>
        </p:txBody>
      </p:sp>
      <p:sp>
        <p:nvSpPr>
          <p:cNvPr id="7" name="矩形 6"/>
          <p:cNvSpPr/>
          <p:nvPr/>
        </p:nvSpPr>
        <p:spPr>
          <a:xfrm flipV="1">
            <a:off x="3229610" y="3371850"/>
            <a:ext cx="6516000" cy="18000"/>
          </a:xfrm>
          <a:prstGeom prst="rect">
            <a:avLst/>
          </a:prstGeom>
          <a:gradFill>
            <a:gsLst>
              <a:gs pos="0">
                <a:schemeClr val="accent1">
                  <a:lumMod val="75000"/>
                </a:schemeClr>
              </a:gs>
              <a:gs pos="68000">
                <a:srgbClr val="90B4E9">
                  <a:alpha val="100000"/>
                </a:srgbClr>
              </a:gs>
              <a:gs pos="100000">
                <a:schemeClr val="bg1"/>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副标题 3"/>
          <p:cNvSpPr>
            <a:spLocks noGrp="1"/>
          </p:cNvSpPr>
          <p:nvPr>
            <p:ph type="subTitle" idx="1"/>
          </p:nvPr>
        </p:nvSpPr>
        <p:spPr>
          <a:xfrm>
            <a:off x="4056380" y="3878580"/>
            <a:ext cx="6350635" cy="1793240"/>
          </a:xfrm>
        </p:spPr>
        <p:txBody>
          <a:bodyPr/>
          <a:lstStyle/>
          <a:p>
            <a:pPr algn="l">
              <a:spcAft>
                <a:spcPts val="1200"/>
              </a:spcAft>
            </a:pPr>
            <a:r>
              <a:rPr lang="zh-CN" altLang="en-US" sz="2400" b="0" dirty="0">
                <a:latin typeface="+mn-ea"/>
                <a:ea typeface="+mn-ea"/>
                <a:cs typeface="+mn-ea"/>
              </a:rPr>
              <a:t>教材：《计算机操作系统》</a:t>
            </a:r>
          </a:p>
          <a:p>
            <a:pPr algn="l">
              <a:spcAft>
                <a:spcPts val="1200"/>
              </a:spcAft>
            </a:pPr>
            <a:r>
              <a:rPr lang="zh-CN" altLang="en-US" sz="2400" b="0" dirty="0">
                <a:latin typeface="+mn-ea"/>
                <a:ea typeface="+mn-ea"/>
                <a:cs typeface="+mn-ea"/>
              </a:rPr>
              <a:t>编著： 沈晓红、刘颖、杨明</a:t>
            </a:r>
          </a:p>
          <a:p>
            <a:pPr algn="l">
              <a:spcAft>
                <a:spcPts val="1200"/>
              </a:spcAft>
            </a:pPr>
            <a:r>
              <a:rPr lang="zh-CN" altLang="en-US" sz="2400" b="0" dirty="0">
                <a:latin typeface="+mn-ea"/>
                <a:ea typeface="+mn-ea"/>
                <a:cs typeface="+mn-ea"/>
              </a:rPr>
              <a:t>出版： 电子工业出版社</a:t>
            </a:r>
          </a:p>
        </p:txBody>
      </p:sp>
      <p:sp>
        <p:nvSpPr>
          <p:cNvPr id="33809" name="任意多边形 33808"/>
          <p:cNvSpPr/>
          <p:nvPr/>
        </p:nvSpPr>
        <p:spPr>
          <a:xfrm>
            <a:off x="3696970" y="4021773"/>
            <a:ext cx="247650" cy="247650"/>
          </a:xfrm>
          <a:custGeom>
            <a:avLst/>
            <a:gdLst>
              <a:gd name="txL" fmla="*/ 3163 w 21600"/>
              <a:gd name="txT" fmla="*/ 3163 h 21600"/>
              <a:gd name="txR" fmla="*/ 18437 w 21600"/>
              <a:gd name="txB" fmla="*/ 18437 h 21600"/>
            </a:gdLst>
            <a:ahLst/>
            <a:cxnLst>
              <a:cxn ang="270">
                <a:pos x="10800" y="0"/>
              </a:cxn>
              <a:cxn ang="270">
                <a:pos x="3163" y="3163"/>
              </a:cxn>
              <a:cxn ang="180">
                <a:pos x="0" y="10800"/>
              </a:cxn>
              <a:cxn ang="90">
                <a:pos x="3163" y="18437"/>
              </a:cxn>
              <a:cxn ang="90">
                <a:pos x="10800" y="21600"/>
              </a:cxn>
              <a:cxn ang="90">
                <a:pos x="18437" y="18437"/>
              </a:cxn>
              <a:cxn ang="0">
                <a:pos x="21600" y="10800"/>
              </a:cxn>
              <a:cxn ang="270">
                <a:pos x="18437" y="3163"/>
              </a:cxn>
            </a:cxnLst>
            <a:rect l="txL" t="txT" r="txR" b="txB"/>
            <a:pathLst>
              <a:path w="21600" h="21600">
                <a:moveTo>
                  <a:pt x="0" y="10800"/>
                </a:moveTo>
                <a:arcTo wR="10800" hR="10800" stAng="10800000" swAng="5400000"/>
                <a:arcTo wR="10800" hR="10800" stAng="-5400000" swAng="5400000"/>
                <a:arcTo wR="10800" hR="10800" stAng="0" swAng="5400000"/>
                <a:arcTo wR="10800" hR="10800" stAng="5400000" swAng="5400000"/>
                <a:close/>
                <a:moveTo>
                  <a:pt x="5400" y="10800"/>
                </a:moveTo>
                <a:arcTo wR="5400" hR="5400" stAng="10800000" swAng="-5400000"/>
                <a:arcTo wR="5400" hR="5400" stAng="5400000" swAng="-5400000"/>
                <a:arcTo wR="5400" hR="5400" stAng="0" swAng="-5400000"/>
                <a:arcTo wR="5400" hR="5400" stAng="-5400000" swAng="-5400000"/>
                <a:close/>
              </a:path>
            </a:pathLst>
          </a:custGeom>
          <a:gradFill>
            <a:gsLst>
              <a:gs pos="0">
                <a:srgbClr val="14CD68"/>
              </a:gs>
              <a:gs pos="100000">
                <a:srgbClr val="035C7D"/>
              </a:gs>
            </a:gsLst>
            <a:lin ang="5400000" scaled="0"/>
          </a:gradFill>
          <a:ln w="9525">
            <a:noFill/>
          </a:ln>
          <a:effectLst>
            <a:outerShdw dist="28398" dir="1593903" algn="ctr" rotWithShape="0">
              <a:schemeClr val="bg2">
                <a:alpha val="50000"/>
              </a:schemeClr>
            </a:outerShdw>
          </a:effectLst>
        </p:spPr>
        <p:txBody>
          <a:bodyPr/>
          <a:lstStyle/>
          <a:p>
            <a:endParaRPr lang="zh-CN" altLang="en-US"/>
          </a:p>
        </p:txBody>
      </p:sp>
      <p:sp>
        <p:nvSpPr>
          <p:cNvPr id="33810" name="任意多边形 33809"/>
          <p:cNvSpPr/>
          <p:nvPr/>
        </p:nvSpPr>
        <p:spPr>
          <a:xfrm>
            <a:off x="3696970" y="4584383"/>
            <a:ext cx="247650" cy="247650"/>
          </a:xfrm>
          <a:custGeom>
            <a:avLst/>
            <a:gdLst>
              <a:gd name="txL" fmla="*/ 3163 w 21600"/>
              <a:gd name="txT" fmla="*/ 3163 h 21600"/>
              <a:gd name="txR" fmla="*/ 18437 w 21600"/>
              <a:gd name="txB" fmla="*/ 18437 h 21600"/>
            </a:gdLst>
            <a:ahLst/>
            <a:cxnLst>
              <a:cxn ang="270">
                <a:pos x="10800" y="0"/>
              </a:cxn>
              <a:cxn ang="270">
                <a:pos x="3163" y="3163"/>
              </a:cxn>
              <a:cxn ang="180">
                <a:pos x="0" y="10800"/>
              </a:cxn>
              <a:cxn ang="90">
                <a:pos x="3163" y="18437"/>
              </a:cxn>
              <a:cxn ang="90">
                <a:pos x="10800" y="21600"/>
              </a:cxn>
              <a:cxn ang="90">
                <a:pos x="18437" y="18437"/>
              </a:cxn>
              <a:cxn ang="0">
                <a:pos x="21600" y="10800"/>
              </a:cxn>
              <a:cxn ang="270">
                <a:pos x="18437" y="3163"/>
              </a:cxn>
            </a:cxnLst>
            <a:rect l="txL" t="txT" r="txR" b="txB"/>
            <a:pathLst>
              <a:path w="21600" h="21600">
                <a:moveTo>
                  <a:pt x="0" y="10800"/>
                </a:moveTo>
                <a:arcTo wR="10800" hR="10800" stAng="10800000" swAng="5400000"/>
                <a:arcTo wR="10800" hR="10800" stAng="-5400000" swAng="5400000"/>
                <a:arcTo wR="10800" hR="10800" stAng="0" swAng="5400000"/>
                <a:arcTo wR="10800" hR="10800" stAng="5400000" swAng="5400000"/>
                <a:close/>
                <a:moveTo>
                  <a:pt x="5400" y="10800"/>
                </a:moveTo>
                <a:arcTo wR="5400" hR="5400" stAng="10800000" swAng="-5400000"/>
                <a:arcTo wR="5400" hR="5400" stAng="5400000" swAng="-5400000"/>
                <a:arcTo wR="5400" hR="5400" stAng="0" swAng="-5400000"/>
                <a:arcTo wR="5400" hR="5400" stAng="-5400000" swAng="-5400000"/>
                <a:close/>
              </a:path>
            </a:pathLst>
          </a:custGeom>
          <a:gradFill>
            <a:gsLst>
              <a:gs pos="0">
                <a:srgbClr val="FECF40"/>
              </a:gs>
              <a:gs pos="100000">
                <a:srgbClr val="846C21"/>
              </a:gs>
            </a:gsLst>
            <a:lin ang="5400000" scaled="0"/>
          </a:gradFill>
          <a:ln w="9525">
            <a:noFill/>
          </a:ln>
          <a:effectLst>
            <a:outerShdw dist="28398" dir="1593903" algn="ctr" rotWithShape="0">
              <a:schemeClr val="bg2">
                <a:alpha val="50000"/>
              </a:schemeClr>
            </a:outerShdw>
          </a:effectLst>
        </p:spPr>
        <p:txBody>
          <a:bodyPr/>
          <a:lstStyle/>
          <a:p>
            <a:endParaRPr lang="zh-CN" altLang="en-US"/>
          </a:p>
        </p:txBody>
      </p:sp>
      <p:sp>
        <p:nvSpPr>
          <p:cNvPr id="33811" name="任意多边形 33810"/>
          <p:cNvSpPr/>
          <p:nvPr/>
        </p:nvSpPr>
        <p:spPr>
          <a:xfrm>
            <a:off x="3696970" y="5127308"/>
            <a:ext cx="247650" cy="247650"/>
          </a:xfrm>
          <a:custGeom>
            <a:avLst/>
            <a:gdLst>
              <a:gd name="txL" fmla="*/ 3163 w 21600"/>
              <a:gd name="txT" fmla="*/ 3163 h 21600"/>
              <a:gd name="txR" fmla="*/ 18437 w 21600"/>
              <a:gd name="txB" fmla="*/ 18437 h 21600"/>
            </a:gdLst>
            <a:ahLst/>
            <a:cxnLst>
              <a:cxn ang="270">
                <a:pos x="10800" y="0"/>
              </a:cxn>
              <a:cxn ang="270">
                <a:pos x="3163" y="3163"/>
              </a:cxn>
              <a:cxn ang="180">
                <a:pos x="0" y="10800"/>
              </a:cxn>
              <a:cxn ang="90">
                <a:pos x="3163" y="18437"/>
              </a:cxn>
              <a:cxn ang="90">
                <a:pos x="10800" y="21600"/>
              </a:cxn>
              <a:cxn ang="90">
                <a:pos x="18437" y="18437"/>
              </a:cxn>
              <a:cxn ang="0">
                <a:pos x="21600" y="10800"/>
              </a:cxn>
              <a:cxn ang="270">
                <a:pos x="18437" y="3163"/>
              </a:cxn>
            </a:cxnLst>
            <a:rect l="txL" t="txT" r="txR" b="txB"/>
            <a:pathLst>
              <a:path w="21600" h="21600">
                <a:moveTo>
                  <a:pt x="0" y="10800"/>
                </a:moveTo>
                <a:arcTo wR="10800" hR="10800" stAng="10800000" swAng="5400000"/>
                <a:arcTo wR="10800" hR="10800" stAng="-5400000" swAng="5400000"/>
                <a:arcTo wR="10800" hR="10800" stAng="0" swAng="5400000"/>
                <a:arcTo wR="10800" hR="10800" stAng="5400000" swAng="5400000"/>
                <a:close/>
                <a:moveTo>
                  <a:pt x="5400" y="10800"/>
                </a:moveTo>
                <a:arcTo wR="5400" hR="5400" stAng="10800000" swAng="-5400000"/>
                <a:arcTo wR="5400" hR="5400" stAng="5400000" swAng="-5400000"/>
                <a:arcTo wR="5400" hR="5400" stAng="0" swAng="-5400000"/>
                <a:arcTo wR="5400" hR="5400" stAng="-5400000" swAng="-5400000"/>
                <a:close/>
              </a:path>
            </a:pathLst>
          </a:custGeom>
          <a:gradFill>
            <a:gsLst>
              <a:gs pos="0">
                <a:srgbClr val="C8A1E5"/>
              </a:gs>
              <a:gs pos="100000">
                <a:srgbClr val="692B99"/>
              </a:gs>
            </a:gsLst>
            <a:lin ang="5400000" scaled="0"/>
          </a:gradFill>
          <a:ln w="9525">
            <a:noFill/>
          </a:ln>
          <a:effectLst>
            <a:outerShdw dist="28398" dir="1593903" algn="ctr" rotWithShape="0">
              <a:schemeClr val="bg2">
                <a:alpha val="50000"/>
              </a:schemeClr>
            </a:outerShdw>
          </a:effectLst>
        </p:spPr>
        <p:txBody>
          <a:bodyPr/>
          <a:lstStyle/>
          <a:p>
            <a:endParaRPr lang="zh-CN" altLang="en-US"/>
          </a:p>
        </p:txBody>
      </p:sp>
      <p:pic>
        <p:nvPicPr>
          <p:cNvPr id="5" name="图片 4" descr="TK5CG72_)U3`D_PXLQ1U9PP"/>
          <p:cNvPicPr>
            <a:picLocks noChangeAspect="1"/>
          </p:cNvPicPr>
          <p:nvPr userDrawn="1"/>
        </p:nvPicPr>
        <p:blipFill>
          <a:blip r:embed="rId4"/>
          <a:stretch>
            <a:fillRect/>
          </a:stretch>
        </p:blipFill>
        <p:spPr>
          <a:xfrm>
            <a:off x="1272540" y="1724660"/>
            <a:ext cx="1560195" cy="171196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076325" y="114300"/>
            <a:ext cx="9387205" cy="705485"/>
          </a:xfrm>
        </p:spPr>
        <p:txBody>
          <a:bodyPr/>
          <a:lstStyle/>
          <a:p>
            <a:pPr algn="ctr"/>
            <a:r>
              <a:rPr lang="zh-CN" altLang="en-US"/>
              <a:t>本章目录</a:t>
            </a:r>
          </a:p>
        </p:txBody>
      </p:sp>
      <p:sp>
        <p:nvSpPr>
          <p:cNvPr id="3" name="内容占位符 2"/>
          <p:cNvSpPr>
            <a:spLocks noGrp="1"/>
          </p:cNvSpPr>
          <p:nvPr>
            <p:ph idx="1"/>
          </p:nvPr>
        </p:nvSpPr>
        <p:spPr>
          <a:xfrm>
            <a:off x="3001864" y="1352030"/>
            <a:ext cx="6355892" cy="4621258"/>
          </a:xfrm>
        </p:spPr>
        <p:txBody>
          <a:bodyPr>
            <a:normAutofit/>
          </a:bodyPr>
          <a:lstStyle/>
          <a:p>
            <a:pPr>
              <a:buBlip>
                <a:blip r:embed="rId3"/>
              </a:buBlip>
            </a:pPr>
            <a:r>
              <a:rPr lang="en-US" altLang="zh-CN" sz="3600" dirty="0"/>
              <a:t> </a:t>
            </a:r>
            <a:r>
              <a:rPr lang="en-US" altLang="zh-CN" sz="3600" u="dottedHeavy" dirty="0"/>
              <a:t>1</a:t>
            </a:r>
            <a:r>
              <a:rPr lang="en-US" altLang="zh-CN" sz="3600" u="dottedHeavy" dirty="0">
                <a:solidFill>
                  <a:schemeClr val="tx1"/>
                </a:solidFill>
                <a:uFillTx/>
              </a:rPr>
              <a:t>.1  </a:t>
            </a:r>
            <a:r>
              <a:rPr lang="zh-CN" altLang="en-US" sz="3600" u="dottedHeavy" dirty="0"/>
              <a:t>操作系统</a:t>
            </a:r>
            <a:r>
              <a:rPr sz="3600" u="dottedHeavy" dirty="0">
                <a:solidFill>
                  <a:schemeClr val="tx1"/>
                </a:solidFill>
                <a:uFillTx/>
              </a:rPr>
              <a:t>的</a:t>
            </a:r>
            <a:r>
              <a:rPr lang="zh-CN" altLang="en-US" sz="3600" u="dottedHeavy" dirty="0">
                <a:solidFill>
                  <a:schemeClr val="tx1"/>
                </a:solidFill>
                <a:uFillTx/>
              </a:rPr>
              <a:t>概念</a:t>
            </a:r>
            <a:endParaRPr sz="3600" u="dottedHeavy" dirty="0">
              <a:solidFill>
                <a:schemeClr val="tx1"/>
              </a:solidFill>
              <a:uFillTx/>
            </a:endParaRPr>
          </a:p>
          <a:p>
            <a:pPr>
              <a:buBlip>
                <a:blip r:embed="rId3"/>
              </a:buBlip>
            </a:pPr>
            <a:r>
              <a:rPr sz="3600" dirty="0"/>
              <a:t> </a:t>
            </a:r>
            <a:r>
              <a:rPr lang="en-US" sz="3600" u="dottedHeavy" dirty="0"/>
              <a:t>1</a:t>
            </a:r>
            <a:r>
              <a:rPr lang="en-US" altLang="zh-CN" sz="3600" u="dottedHeavy" dirty="0"/>
              <a:t>.2  </a:t>
            </a:r>
            <a:r>
              <a:rPr lang="zh-CN" altLang="en-US" sz="3600" u="dottedHeavy" dirty="0"/>
              <a:t>操作系统的发展历程</a:t>
            </a:r>
            <a:r>
              <a:rPr lang="en-US" altLang="zh-CN" sz="3600" u="dottedHeavy" dirty="0"/>
              <a:t>                  </a:t>
            </a:r>
          </a:p>
          <a:p>
            <a:pPr>
              <a:buBlip>
                <a:blip r:embed="rId3"/>
              </a:buBlip>
            </a:pPr>
            <a:r>
              <a:rPr sz="3600" dirty="0"/>
              <a:t> </a:t>
            </a:r>
            <a:r>
              <a:rPr lang="en-US" sz="3600" u="dottedHeavy" dirty="0"/>
              <a:t>1</a:t>
            </a:r>
            <a:r>
              <a:rPr lang="en-US" altLang="zh-CN" sz="3600" u="dottedHeavy" dirty="0"/>
              <a:t>.3  </a:t>
            </a:r>
            <a:r>
              <a:rPr lang="zh-CN" altLang="en-US" sz="3600" u="dottedHeavy" dirty="0"/>
              <a:t>操作系统的基本特征</a:t>
            </a:r>
            <a:endParaRPr lang="en-US" altLang="zh-CN" sz="3600" dirty="0"/>
          </a:p>
          <a:p>
            <a:pPr>
              <a:buBlip>
                <a:blip r:embed="rId3"/>
              </a:buBlip>
            </a:pPr>
            <a:r>
              <a:rPr sz="3600" dirty="0"/>
              <a:t> </a:t>
            </a:r>
            <a:r>
              <a:rPr lang="en-US" sz="3600" u="dottedHeavy" dirty="0"/>
              <a:t>1</a:t>
            </a:r>
            <a:r>
              <a:rPr lang="en-US" altLang="zh-CN" sz="3600" u="dottedHeavy" dirty="0"/>
              <a:t>.4  </a:t>
            </a:r>
            <a:r>
              <a:rPr lang="zh-CN" altLang="en-US" sz="3600" u="dottedHeavy" dirty="0"/>
              <a:t>操作系统的主要功能</a:t>
            </a:r>
            <a:endParaRPr lang="en-US" altLang="zh-CN" sz="3600" u="dottedHeavy" dirty="0"/>
          </a:p>
          <a:p>
            <a:pPr>
              <a:buBlip>
                <a:blip r:embed="rId3"/>
              </a:buBlip>
            </a:pPr>
            <a:r>
              <a:rPr sz="3600" dirty="0"/>
              <a:t> </a:t>
            </a:r>
            <a:r>
              <a:rPr lang="en-US" sz="3600" u="dottedHeavy" dirty="0"/>
              <a:t>1</a:t>
            </a:r>
            <a:r>
              <a:rPr lang="en-US" altLang="zh-CN" sz="3600" u="dottedHeavy" dirty="0"/>
              <a:t>.5  </a:t>
            </a:r>
            <a:r>
              <a:rPr lang="zh-CN" altLang="en-US" sz="3600" u="dottedHeavy" dirty="0"/>
              <a:t>计算机硬件系统</a:t>
            </a:r>
            <a:endParaRPr lang="en-US" altLang="zh-CN" sz="3600" u="dottedHeavy"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549E8F5-379D-4FEF-A671-A38162317312}"/>
              </a:ext>
            </a:extLst>
          </p:cNvPr>
          <p:cNvSpPr>
            <a:spLocks noGrp="1" noRot="1" noChangeArrowheads="1"/>
          </p:cNvSpPr>
          <p:nvPr>
            <p:ph idx="1"/>
          </p:nvPr>
        </p:nvSpPr>
        <p:spPr>
          <a:xfrm>
            <a:off x="382381" y="1579419"/>
            <a:ext cx="11314814" cy="4611193"/>
          </a:xfrm>
        </p:spPr>
        <p:txBody>
          <a:bodyPr>
            <a:normAutofit/>
          </a:bodyPr>
          <a:lstStyle/>
          <a:p>
            <a:pPr>
              <a:lnSpc>
                <a:spcPct val="90000"/>
              </a:lnSpc>
              <a:buFont typeface="Wingdings" panose="05000000000000000000" pitchFamily="2" charset="2"/>
              <a:buNone/>
            </a:pPr>
            <a:r>
              <a:rPr lang="zh-CN" altLang="en-US" sz="4000" b="1" dirty="0">
                <a:solidFill>
                  <a:srgbClr val="0000FF"/>
                </a:solidFill>
                <a:ea typeface="黑体" panose="02010609060101010101" pitchFamily="49" charset="-122"/>
              </a:rPr>
              <a:t>操作系统是什么？</a:t>
            </a:r>
            <a:endParaRPr lang="zh-CN" altLang="en-US" sz="4000" b="1" dirty="0">
              <a:ea typeface="黑体" panose="02010609060101010101" pitchFamily="49" charset="-122"/>
            </a:endParaRPr>
          </a:p>
          <a:p>
            <a:pPr algn="just">
              <a:lnSpc>
                <a:spcPct val="150000"/>
              </a:lnSpc>
              <a:buClr>
                <a:schemeClr val="tx1"/>
              </a:buClr>
              <a:buFont typeface="Wingdings" panose="05000000000000000000" pitchFamily="2" charset="2"/>
              <a:buChar char="Ø"/>
            </a:pPr>
            <a:r>
              <a:rPr lang="zh-CN" altLang="en-US" sz="3400" b="1" dirty="0">
                <a:latin typeface="华文细黑" panose="02010600040101010101" pitchFamily="2" charset="-122"/>
                <a:ea typeface="华文细黑" panose="02010600040101010101" pitchFamily="2" charset="-122"/>
              </a:rPr>
              <a:t>（本质）是一个大型的系统软件；</a:t>
            </a:r>
          </a:p>
          <a:p>
            <a:pPr algn="just">
              <a:lnSpc>
                <a:spcPct val="150000"/>
              </a:lnSpc>
              <a:buClr>
                <a:schemeClr val="tx1"/>
              </a:buClr>
              <a:buFont typeface="Wingdings" panose="05000000000000000000" pitchFamily="2" charset="2"/>
              <a:buChar char="Ø"/>
            </a:pPr>
            <a:r>
              <a:rPr lang="zh-CN" altLang="en-US" sz="3400" b="1" dirty="0">
                <a:latin typeface="华文细黑" panose="02010600040101010101" pitchFamily="2" charset="-122"/>
                <a:ea typeface="华文细黑" panose="02010600040101010101" pitchFamily="2" charset="-122"/>
              </a:rPr>
              <a:t>（对内）负责计算机的全部软件、硬件资源的管理；</a:t>
            </a:r>
          </a:p>
          <a:p>
            <a:pPr algn="just">
              <a:lnSpc>
                <a:spcPct val="150000"/>
              </a:lnSpc>
              <a:buClr>
                <a:schemeClr val="tx1"/>
              </a:buClr>
              <a:buFont typeface="Wingdings" panose="05000000000000000000" pitchFamily="2" charset="2"/>
              <a:buChar char="Ø"/>
            </a:pPr>
            <a:r>
              <a:rPr lang="zh-CN" altLang="en-US" sz="3400" b="1" dirty="0">
                <a:latin typeface="华文细黑" panose="02010600040101010101" pitchFamily="2" charset="-122"/>
                <a:ea typeface="华文细黑" panose="02010600040101010101" pitchFamily="2" charset="-122"/>
              </a:rPr>
              <a:t>（对外）为用户使用计算机系统提供方便的用户界面；</a:t>
            </a:r>
          </a:p>
          <a:p>
            <a:pPr algn="just">
              <a:lnSpc>
                <a:spcPct val="150000"/>
              </a:lnSpc>
              <a:buClr>
                <a:schemeClr val="tx1"/>
              </a:buClr>
              <a:buFont typeface="Wingdings" panose="05000000000000000000" pitchFamily="2" charset="2"/>
              <a:buChar char="Ø"/>
            </a:pPr>
            <a:r>
              <a:rPr lang="zh-CN" altLang="en-US" sz="3400" b="1" dirty="0">
                <a:latin typeface="华文细黑" panose="02010600040101010101" pitchFamily="2" charset="-122"/>
                <a:ea typeface="华文细黑" panose="02010600040101010101" pitchFamily="2" charset="-122"/>
              </a:rPr>
              <a:t>（结果）使计算机系统实现高效率和高自动化。</a:t>
            </a:r>
          </a:p>
        </p:txBody>
      </p:sp>
    </p:spTree>
    <p:extLst>
      <p:ext uri="{BB962C8B-B14F-4D97-AF65-F5344CB8AC3E}">
        <p14:creationId xmlns:p14="http://schemas.microsoft.com/office/powerpoint/2010/main" val="3992130011"/>
      </p:ext>
    </p:ext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45AA096-92A6-4E74-A4E5-37CA20BE5C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12" y="1140031"/>
            <a:ext cx="12202061" cy="5427269"/>
          </a:xfrm>
          <a:prstGeom prst="rect">
            <a:avLst/>
          </a:prstGeom>
        </p:spPr>
      </p:pic>
      <p:sp>
        <p:nvSpPr>
          <p:cNvPr id="2" name="文本框 1">
            <a:extLst>
              <a:ext uri="{FF2B5EF4-FFF2-40B4-BE49-F238E27FC236}">
                <a16:creationId xmlns:a16="http://schemas.microsoft.com/office/drawing/2014/main" id="{0A3D047E-99FA-68F2-900F-C207D76D10F3}"/>
              </a:ext>
            </a:extLst>
          </p:cNvPr>
          <p:cNvSpPr txBox="1"/>
          <p:nvPr/>
        </p:nvSpPr>
        <p:spPr>
          <a:xfrm>
            <a:off x="1187532" y="290700"/>
            <a:ext cx="3467616" cy="584775"/>
          </a:xfrm>
          <a:prstGeom prst="rect">
            <a:avLst/>
          </a:prstGeom>
          <a:noFill/>
        </p:spPr>
        <p:txBody>
          <a:bodyPr wrap="none" rtlCol="0">
            <a:spAutoFit/>
          </a:bodyPr>
          <a:lstStyle/>
          <a:p>
            <a:r>
              <a:rPr lang="zh-CN" altLang="en-US" sz="3200" dirty="0"/>
              <a:t>操作系统课程内容</a:t>
            </a:r>
          </a:p>
        </p:txBody>
      </p:sp>
    </p:spTree>
    <p:extLst>
      <p:ext uri="{BB962C8B-B14F-4D97-AF65-F5344CB8AC3E}">
        <p14:creationId xmlns:p14="http://schemas.microsoft.com/office/powerpoint/2010/main" val="1419637366"/>
      </p:ext>
    </p:ext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F1E01005-5DB1-475C-BEDC-4C38A981851F}"/>
              </a:ext>
            </a:extLst>
          </p:cNvPr>
          <p:cNvSpPr>
            <a:spLocks noGrp="1"/>
          </p:cNvSpPr>
          <p:nvPr>
            <p:ph type="title" idx="4294967295"/>
          </p:nvPr>
        </p:nvSpPr>
        <p:spPr>
          <a:xfrm>
            <a:off x="1026673" y="126083"/>
            <a:ext cx="7944998" cy="1052722"/>
          </a:xfrm>
        </p:spPr>
        <p:txBody>
          <a:bodyPr/>
          <a:lstStyle/>
          <a:p>
            <a:pPr eaLnBrk="1" hangingPunct="1"/>
            <a:r>
              <a:rPr lang="zh-CN" altLang="en-US" dirty="0">
                <a:latin typeface="黑体" panose="02010609060101010101" pitchFamily="49" charset="-122"/>
                <a:ea typeface="黑体" panose="02010609060101010101" pitchFamily="49" charset="-122"/>
              </a:rPr>
              <a:t>操作系统地位</a:t>
            </a:r>
          </a:p>
        </p:txBody>
      </p:sp>
      <p:graphicFrame>
        <p:nvGraphicFramePr>
          <p:cNvPr id="4" name="Object 2">
            <a:extLst>
              <a:ext uri="{FF2B5EF4-FFF2-40B4-BE49-F238E27FC236}">
                <a16:creationId xmlns:a16="http://schemas.microsoft.com/office/drawing/2014/main" id="{9B91B84B-06DB-44C0-AA4E-EC2901CD3B85}"/>
              </a:ext>
            </a:extLst>
          </p:cNvPr>
          <p:cNvGraphicFramePr>
            <a:graphicFrameLocks noChangeAspect="1"/>
          </p:cNvGraphicFramePr>
          <p:nvPr>
            <p:extLst>
              <p:ext uri="{D42A27DB-BD31-4B8C-83A1-F6EECF244321}">
                <p14:modId xmlns:p14="http://schemas.microsoft.com/office/powerpoint/2010/main" val="2056440100"/>
              </p:ext>
            </p:extLst>
          </p:nvPr>
        </p:nvGraphicFramePr>
        <p:xfrm>
          <a:off x="2793463" y="1178805"/>
          <a:ext cx="7184286" cy="4230746"/>
        </p:xfrm>
        <a:graphic>
          <a:graphicData uri="http://schemas.openxmlformats.org/presentationml/2006/ole">
            <mc:AlternateContent xmlns:mc="http://schemas.openxmlformats.org/markup-compatibility/2006">
              <mc:Choice xmlns:v="urn:schemas-microsoft-com:vml" Requires="v">
                <p:oleObj name="VISIO" r:id="rId2" imgW="2963520" imgH="1692000" progId="Visio.Drawing.6">
                  <p:embed/>
                </p:oleObj>
              </mc:Choice>
              <mc:Fallback>
                <p:oleObj name="VISIO" r:id="rId2" imgW="2963520" imgH="1692000" progId="Visio.Drawing.6">
                  <p:embed/>
                  <p:pic>
                    <p:nvPicPr>
                      <p:cNvPr id="7171" name="Object 2">
                        <a:extLst>
                          <a:ext uri="{FF2B5EF4-FFF2-40B4-BE49-F238E27FC236}">
                            <a16:creationId xmlns:a16="http://schemas.microsoft.com/office/drawing/2014/main" id="{494DD144-C6CE-47E7-B311-935066996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3463" y="1178805"/>
                        <a:ext cx="7184286" cy="4230746"/>
                      </a:xfrm>
                      <a:prstGeom prst="rect">
                        <a:avLst/>
                      </a:prstGeom>
                      <a:noFill/>
                      <a:ln>
                        <a:noFill/>
                      </a:ln>
                      <a:effectLst/>
                    </p:spPr>
                  </p:pic>
                </p:oleObj>
              </mc:Fallback>
            </mc:AlternateContent>
          </a:graphicData>
        </a:graphic>
      </p:graphicFrame>
      <p:sp>
        <p:nvSpPr>
          <p:cNvPr id="5" name="Text Box 5">
            <a:extLst>
              <a:ext uri="{FF2B5EF4-FFF2-40B4-BE49-F238E27FC236}">
                <a16:creationId xmlns:a16="http://schemas.microsoft.com/office/drawing/2014/main" id="{15B8F229-C042-4B34-BFC8-B5C91021C271}"/>
              </a:ext>
            </a:extLst>
          </p:cNvPr>
          <p:cNvSpPr txBox="1">
            <a:spLocks noChangeArrowheads="1"/>
          </p:cNvSpPr>
          <p:nvPr/>
        </p:nvSpPr>
        <p:spPr bwMode="auto">
          <a:xfrm>
            <a:off x="1026673" y="5602076"/>
            <a:ext cx="10364329" cy="523220"/>
          </a:xfrm>
          <a:prstGeom prst="rect">
            <a:avLst/>
          </a:prstGeom>
          <a:solidFill>
            <a:srgbClr val="99CCFF"/>
          </a:solidFill>
          <a:ln>
            <a:noFill/>
          </a:ln>
          <a:effectLst>
            <a:outerShdw dist="35921"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b="1">
                <a:solidFill>
                  <a:srgbClr val="4138FA"/>
                </a:solidFill>
                <a:latin typeface="Arial" panose="020B0604020202020204" pitchFamily="34" charset="0"/>
                <a:ea typeface="宋体" panose="02010600030101010101" pitchFamily="2" charset="-122"/>
              </a:defRPr>
            </a:lvl1pPr>
            <a:lvl2pPr marL="742950" indent="-285750">
              <a:defRPr sz="3200" b="1">
                <a:solidFill>
                  <a:srgbClr val="4138FA"/>
                </a:solidFill>
                <a:latin typeface="Arial" panose="020B0604020202020204" pitchFamily="34" charset="0"/>
                <a:ea typeface="宋体" panose="02010600030101010101" pitchFamily="2" charset="-122"/>
              </a:defRPr>
            </a:lvl2pPr>
            <a:lvl3pPr marL="1143000" indent="-228600">
              <a:defRPr sz="3200" b="1">
                <a:solidFill>
                  <a:srgbClr val="4138FA"/>
                </a:solidFill>
                <a:latin typeface="Arial" panose="020B0604020202020204" pitchFamily="34" charset="0"/>
                <a:ea typeface="宋体" panose="02010600030101010101" pitchFamily="2" charset="-122"/>
              </a:defRPr>
            </a:lvl3pPr>
            <a:lvl4pPr marL="1600200" indent="-228600">
              <a:defRPr sz="3200" b="1">
                <a:solidFill>
                  <a:srgbClr val="4138FA"/>
                </a:solidFill>
                <a:latin typeface="Arial" panose="020B0604020202020204" pitchFamily="34" charset="0"/>
                <a:ea typeface="宋体" panose="02010600030101010101" pitchFamily="2" charset="-122"/>
              </a:defRPr>
            </a:lvl4pPr>
            <a:lvl5pPr marL="2057400" indent="-228600">
              <a:defRPr sz="3200" b="1">
                <a:solidFill>
                  <a:srgbClr val="4138FA"/>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b="1">
                <a:solidFill>
                  <a:srgbClr val="4138FA"/>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b="1">
                <a:solidFill>
                  <a:srgbClr val="4138FA"/>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b="1">
                <a:solidFill>
                  <a:srgbClr val="4138FA"/>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b="1">
                <a:solidFill>
                  <a:srgbClr val="4138FA"/>
                </a:solidFill>
                <a:latin typeface="Arial" panose="020B0604020202020204" pitchFamily="34" charset="0"/>
                <a:ea typeface="宋体" panose="02010600030101010101" pitchFamily="2" charset="-122"/>
              </a:defRPr>
            </a:lvl9pPr>
          </a:lstStyle>
          <a:p>
            <a:r>
              <a:rPr lang="zh-CN" altLang="en-US" sz="2800" dirty="0">
                <a:latin typeface="Times New Roman" panose="02020603050405020304" pitchFamily="18" charset="0"/>
              </a:rPr>
              <a:t>紧贴系统硬件之上，所有其他软件之下（是其他软件的共同环境）</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076325" y="114300"/>
            <a:ext cx="9387205" cy="705485"/>
          </a:xfrm>
        </p:spPr>
        <p:txBody>
          <a:bodyPr/>
          <a:lstStyle/>
          <a:p>
            <a:pPr algn="ctr"/>
            <a:r>
              <a:rPr lang="en-US" altLang="zh-CN" dirty="0"/>
              <a:t>1.1  </a:t>
            </a:r>
            <a:r>
              <a:rPr lang="zh-CN" altLang="en-US" dirty="0"/>
              <a:t>操作系统</a:t>
            </a:r>
            <a:r>
              <a:rPr dirty="0">
                <a:sym typeface="+mn-ea"/>
              </a:rPr>
              <a:t>的</a:t>
            </a:r>
            <a:r>
              <a:rPr lang="zh-CN" altLang="en-US" dirty="0">
                <a:sym typeface="+mn-ea"/>
              </a:rPr>
              <a:t>概念</a:t>
            </a:r>
            <a:endParaRPr lang="en-US" altLang="zh-CN" dirty="0"/>
          </a:p>
        </p:txBody>
      </p:sp>
      <p:sp>
        <p:nvSpPr>
          <p:cNvPr id="4" name="内容占位符 3"/>
          <p:cNvSpPr>
            <a:spLocks noGrp="1"/>
          </p:cNvSpPr>
          <p:nvPr>
            <p:ph idx="1"/>
          </p:nvPr>
        </p:nvSpPr>
        <p:spPr>
          <a:xfrm>
            <a:off x="608330" y="1227455"/>
            <a:ext cx="10968990" cy="4817085"/>
          </a:xfrm>
        </p:spPr>
        <p:txBody>
          <a:bodyPr>
            <a:normAutofit/>
          </a:bodyPr>
          <a:lstStyle/>
          <a:p>
            <a:pPr marL="0" indent="0">
              <a:buNone/>
            </a:pPr>
            <a:r>
              <a:rPr lang="en-US" altLang="zh-CN" sz="2800" dirty="0"/>
              <a:t>   </a:t>
            </a:r>
            <a:r>
              <a:rPr lang="zh-CN" altLang="zh-CN" sz="2800" dirty="0"/>
              <a:t>操作系统是计算机系统的核心组成部分，具体体现在以下三个方面</a:t>
            </a:r>
            <a:r>
              <a:rPr lang="zh-CN" altLang="en-US" sz="2800" dirty="0"/>
              <a:t>（</a:t>
            </a:r>
            <a:r>
              <a:rPr lang="zh-CN" altLang="en-US" sz="2800" dirty="0">
                <a:solidFill>
                  <a:srgbClr val="0000FF"/>
                </a:solidFill>
              </a:rPr>
              <a:t>见教材</a:t>
            </a:r>
            <a:r>
              <a:rPr lang="zh-CN" altLang="en-US" sz="2800" dirty="0"/>
              <a:t>）</a:t>
            </a:r>
            <a:r>
              <a:rPr lang="zh-CN" altLang="zh-CN" sz="2800" dirty="0"/>
              <a:t>：</a:t>
            </a:r>
            <a:endParaRPr lang="en-US" altLang="zh-CN" sz="2800" dirty="0"/>
          </a:p>
          <a:p>
            <a:r>
              <a:rPr lang="en-US" altLang="zh-CN" sz="2800" b="1" dirty="0"/>
              <a:t>1. </a:t>
            </a:r>
            <a:r>
              <a:rPr lang="zh-CN" altLang="zh-CN" sz="2800" b="1" dirty="0">
                <a:solidFill>
                  <a:srgbClr val="FF0000"/>
                </a:solidFill>
              </a:rPr>
              <a:t>操作系统是</a:t>
            </a:r>
            <a:r>
              <a:rPr lang="zh-CN" altLang="zh-CN" sz="2800" b="1" dirty="0"/>
              <a:t>能够协调系统有条不紊运行的</a:t>
            </a:r>
            <a:r>
              <a:rPr lang="zh-CN" altLang="zh-CN" sz="2800" b="1" dirty="0">
                <a:solidFill>
                  <a:srgbClr val="FF0000"/>
                </a:solidFill>
              </a:rPr>
              <a:t>程序集合</a:t>
            </a:r>
            <a:endParaRPr lang="zh-CN" altLang="zh-CN" sz="2800" dirty="0">
              <a:solidFill>
                <a:srgbClr val="FF0000"/>
              </a:solidFill>
            </a:endParaRPr>
          </a:p>
          <a:p>
            <a:pPr marL="0" indent="0">
              <a:buNone/>
            </a:pPr>
            <a:r>
              <a:rPr lang="en-US" altLang="zh-CN" sz="2800" dirty="0"/>
              <a:t>   </a:t>
            </a:r>
            <a:r>
              <a:rPr lang="zh-CN" altLang="zh-CN" dirty="0"/>
              <a:t>从形式上来说，操作系统是存放在计算机中的能实现特定功能的程序。但它又不同于一般的计算机程序，它</a:t>
            </a:r>
            <a:r>
              <a:rPr lang="zh-CN" altLang="zh-CN" dirty="0">
                <a:solidFill>
                  <a:srgbClr val="0000FF"/>
                </a:solidFill>
              </a:rPr>
              <a:t>控制处理机合理地使用其他系统资源，加速其他程序的执行</a:t>
            </a:r>
            <a:r>
              <a:rPr lang="zh-CN" altLang="zh-CN" dirty="0"/>
              <a:t>，与此同时，处理机</a:t>
            </a:r>
            <a:r>
              <a:rPr lang="zh-CN" altLang="en-US" dirty="0"/>
              <a:t>有时</a:t>
            </a:r>
            <a:r>
              <a:rPr lang="zh-CN" altLang="zh-CN" dirty="0"/>
              <a:t>放弃控制，去做另外</a:t>
            </a:r>
            <a:r>
              <a:rPr lang="en-US" altLang="zh-CN" dirty="0"/>
              <a:t>“</a:t>
            </a:r>
            <a:r>
              <a:rPr lang="zh-CN" altLang="zh-CN" dirty="0"/>
              <a:t>有用</a:t>
            </a:r>
            <a:r>
              <a:rPr lang="en-US" altLang="zh-CN" dirty="0"/>
              <a:t>”</a:t>
            </a:r>
            <a:r>
              <a:rPr lang="zh-CN" altLang="zh-CN" dirty="0"/>
              <a:t>的工作，待到重新掌握控制权之后，再为处理机的下一步工作做准备。</a:t>
            </a:r>
            <a:endParaRPr lang="zh-CN" altLang="zh-CN" sz="2800" dirty="0"/>
          </a:p>
          <a:p>
            <a:endParaRPr lang="zh-CN"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8330" y="988299"/>
            <a:ext cx="10968990" cy="5022215"/>
          </a:xfrm>
        </p:spPr>
        <p:txBody>
          <a:bodyPr/>
          <a:lstStyle/>
          <a:p>
            <a:r>
              <a:rPr lang="en-US" altLang="zh-CN" sz="2800" b="1" dirty="0"/>
              <a:t>2</a:t>
            </a:r>
            <a:r>
              <a:rPr lang="en-US" altLang="zh-CN" sz="2800" b="1" dirty="0">
                <a:solidFill>
                  <a:srgbClr val="FF0000"/>
                </a:solidFill>
              </a:rPr>
              <a:t>. </a:t>
            </a:r>
            <a:r>
              <a:rPr lang="zh-CN" altLang="zh-CN" sz="3200" b="1" dirty="0">
                <a:solidFill>
                  <a:srgbClr val="FF0000"/>
                </a:solidFill>
              </a:rPr>
              <a:t>操作系统是计算机系统资源的管理者</a:t>
            </a:r>
            <a:endParaRPr lang="en-US" altLang="zh-CN" sz="3200" b="1" dirty="0">
              <a:solidFill>
                <a:srgbClr val="FF0000"/>
              </a:solidFill>
            </a:endParaRPr>
          </a:p>
          <a:p>
            <a:pPr marL="0" indent="0">
              <a:buNone/>
            </a:pPr>
            <a:r>
              <a:rPr lang="en-US" altLang="zh-CN" dirty="0"/>
              <a:t>       </a:t>
            </a:r>
            <a:r>
              <a:rPr lang="zh-CN" altLang="zh-CN" dirty="0">
                <a:latin typeface="+mn-ea"/>
                <a:ea typeface="+mn-ea"/>
              </a:rPr>
              <a:t>一个计算机系统，通常由</a:t>
            </a:r>
            <a:r>
              <a:rPr lang="en-US" altLang="zh-CN" dirty="0">
                <a:latin typeface="+mn-ea"/>
                <a:ea typeface="+mn-ea"/>
              </a:rPr>
              <a:t>CPU</a:t>
            </a:r>
            <a:r>
              <a:rPr lang="zh-CN" altLang="zh-CN" dirty="0">
                <a:latin typeface="+mn-ea"/>
                <a:ea typeface="+mn-ea"/>
              </a:rPr>
              <a:t>、主存储器、外存储器、终端设备、网络设备等硬件资源和一些软件资源组成。操作系统通过许多的数据结构对系统信息进行记录，根据不同的系统要求，对系统数据进行修改，以实现对各种资源的高效控制。</a:t>
            </a:r>
          </a:p>
          <a:p>
            <a:endParaRPr lang="zh-CN" altLang="zh-CN" dirty="0"/>
          </a:p>
          <a:p>
            <a:endParaRPr lang="zh-CN" altLang="en-US"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789576617"/>
              </p:ext>
            </p:extLst>
          </p:nvPr>
        </p:nvGraphicFramePr>
        <p:xfrm>
          <a:off x="3460653" y="3432514"/>
          <a:ext cx="4164036" cy="3318216"/>
        </p:xfrm>
        <a:graphic>
          <a:graphicData uri="http://schemas.openxmlformats.org/presentationml/2006/ole">
            <mc:AlternateContent xmlns:mc="http://schemas.openxmlformats.org/markup-compatibility/2006">
              <mc:Choice xmlns:v="urn:schemas-microsoft-com:vml" Requires="v">
                <p:oleObj r:id="rId2" imgW="5600901" imgH="4467430" progId="Visio.Drawing.15">
                  <p:embed/>
                </p:oleObj>
              </mc:Choice>
              <mc:Fallback>
                <p:oleObj r:id="rId2" imgW="5600901" imgH="4467430" progId="Visio.Drawing.15">
                  <p:embed/>
                  <p:pic>
                    <p:nvPicPr>
                      <p:cNvPr id="0" name="对象 18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0653" y="3432514"/>
                        <a:ext cx="4164036" cy="3318216"/>
                      </a:xfrm>
                      <a:prstGeom prst="rect">
                        <a:avLst/>
                      </a:prstGeom>
                      <a:noFill/>
                    </p:spPr>
                  </p:pic>
                </p:oleObj>
              </mc:Fallback>
            </mc:AlternateContent>
          </a:graphicData>
        </a:graphic>
      </p:graphicFrame>
      <p:sp>
        <p:nvSpPr>
          <p:cNvPr id="6" name="标题 1"/>
          <p:cNvSpPr>
            <a:spLocks noGrp="1"/>
          </p:cNvSpPr>
          <p:nvPr>
            <p:ph type="title" idx="4294967295"/>
          </p:nvPr>
        </p:nvSpPr>
        <p:spPr>
          <a:xfrm>
            <a:off x="1076395" y="114370"/>
            <a:ext cx="10969200" cy="705600"/>
          </a:xfrm>
        </p:spPr>
        <p:txBody>
          <a:bodyPr/>
          <a:lstStyle/>
          <a:p>
            <a:pPr algn="ctr"/>
            <a:r>
              <a:rPr lang="en-US" altLang="zh-CN" dirty="0"/>
              <a:t>1.1  </a:t>
            </a:r>
            <a:r>
              <a:rPr lang="zh-CN" altLang="en-US" dirty="0"/>
              <a:t>操作系统</a:t>
            </a:r>
            <a:r>
              <a:rPr dirty="0">
                <a:sym typeface="+mn-ea"/>
              </a:rPr>
              <a:t>的</a:t>
            </a:r>
            <a:r>
              <a:rPr lang="zh-CN" altLang="en-US" dirty="0">
                <a:sym typeface="+mn-ea"/>
              </a:rPr>
              <a:t>概念</a:t>
            </a:r>
            <a:endParaRPr lang="en-US" altLang="zh-CN" dirty="0"/>
          </a:p>
        </p:txBody>
      </p:sp>
      <p:sp>
        <p:nvSpPr>
          <p:cNvPr id="2" name="椭圆 1">
            <a:extLst>
              <a:ext uri="{FF2B5EF4-FFF2-40B4-BE49-F238E27FC236}">
                <a16:creationId xmlns:a16="http://schemas.microsoft.com/office/drawing/2014/main" id="{0789B583-92F3-F4A9-79C5-DEB9315E2733}"/>
              </a:ext>
            </a:extLst>
          </p:cNvPr>
          <p:cNvSpPr/>
          <p:nvPr/>
        </p:nvSpPr>
        <p:spPr>
          <a:xfrm>
            <a:off x="6775694" y="3590693"/>
            <a:ext cx="501805" cy="32916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E1B80C6B-0D7A-4D3D-D166-5AED39404822}"/>
              </a:ext>
            </a:extLst>
          </p:cNvPr>
          <p:cNvSpPr/>
          <p:nvPr/>
        </p:nvSpPr>
        <p:spPr>
          <a:xfrm>
            <a:off x="3832303" y="3499406"/>
            <a:ext cx="501805" cy="4393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EA8562F7-2186-DBD8-0ABB-7EF6F9A19A1D}"/>
              </a:ext>
            </a:extLst>
          </p:cNvPr>
          <p:cNvSpPr/>
          <p:nvPr/>
        </p:nvSpPr>
        <p:spPr>
          <a:xfrm>
            <a:off x="6921191" y="5113923"/>
            <a:ext cx="501805" cy="3460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CB129476-5A99-9A86-D3B5-B2D45A4695BD}"/>
              </a:ext>
            </a:extLst>
          </p:cNvPr>
          <p:cNvSpPr/>
          <p:nvPr/>
        </p:nvSpPr>
        <p:spPr>
          <a:xfrm>
            <a:off x="3832302" y="5430319"/>
            <a:ext cx="501805" cy="3460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58138662"/>
      </p:ext>
    </p:ext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7513" y="1049329"/>
            <a:ext cx="11507188" cy="5516175"/>
          </a:xfrm>
        </p:spPr>
        <p:txBody>
          <a:bodyPr>
            <a:normAutofit/>
          </a:bodyPr>
          <a:lstStyle/>
          <a:p>
            <a:r>
              <a:rPr lang="en-US" altLang="zh-CN" b="1" dirty="0"/>
              <a:t>3. </a:t>
            </a:r>
            <a:r>
              <a:rPr lang="zh-CN" altLang="zh-CN" sz="3200" b="1" dirty="0"/>
              <a:t>操作系统</a:t>
            </a:r>
            <a:r>
              <a:rPr lang="zh-CN" altLang="zh-CN" sz="3200" b="1" dirty="0">
                <a:solidFill>
                  <a:srgbClr val="FF0000"/>
                </a:solidFill>
              </a:rPr>
              <a:t>提供了方便用户使用计算机的用户界面</a:t>
            </a:r>
            <a:endParaRPr lang="zh-CN" altLang="zh-CN" sz="3200" dirty="0">
              <a:solidFill>
                <a:srgbClr val="FF0000"/>
              </a:solidFill>
            </a:endParaRPr>
          </a:p>
          <a:p>
            <a:pPr marL="0" indent="0">
              <a:buNone/>
            </a:pPr>
            <a:r>
              <a:rPr lang="en-US" altLang="zh-CN" dirty="0"/>
              <a:t>      </a:t>
            </a:r>
            <a:r>
              <a:rPr lang="zh-CN" altLang="zh-CN" dirty="0"/>
              <a:t>从</a:t>
            </a:r>
            <a:r>
              <a:rPr lang="zh-CN" altLang="zh-CN" sz="2800" dirty="0">
                <a:solidFill>
                  <a:srgbClr val="FF0000"/>
                </a:solidFill>
              </a:rPr>
              <a:t>用户的观点</a:t>
            </a:r>
            <a:r>
              <a:rPr lang="zh-CN" altLang="zh-CN" dirty="0"/>
              <a:t>来看，引入操作系统是为了给用户使用计算机提供一个</a:t>
            </a:r>
            <a:r>
              <a:rPr lang="zh-CN" altLang="zh-CN" dirty="0">
                <a:solidFill>
                  <a:srgbClr val="0000FF"/>
                </a:solidFill>
              </a:rPr>
              <a:t>良好的界面</a:t>
            </a:r>
            <a:r>
              <a:rPr lang="zh-CN" altLang="zh-CN" dirty="0"/>
              <a:t>，以使用户</a:t>
            </a:r>
            <a:r>
              <a:rPr lang="zh-CN" altLang="zh-CN" dirty="0">
                <a:solidFill>
                  <a:srgbClr val="0000FF"/>
                </a:solidFill>
              </a:rPr>
              <a:t>无需了解</a:t>
            </a:r>
            <a:r>
              <a:rPr lang="zh-CN" altLang="zh-CN" dirty="0"/>
              <a:t>有关硬件和系统软件的细节，就能方便地使用计算机。</a:t>
            </a:r>
            <a:endParaRPr lang="en-US" altLang="zh-CN" dirty="0"/>
          </a:p>
          <a:p>
            <a:pPr marL="0" indent="0">
              <a:buNone/>
            </a:pPr>
            <a:endParaRPr lang="zh-CN" altLang="zh-CN" sz="2200" dirty="0"/>
          </a:p>
          <a:p>
            <a:r>
              <a:rPr lang="zh-CN" altLang="zh-CN" sz="2800" dirty="0"/>
              <a:t>综上所述，可以把</a:t>
            </a:r>
            <a:r>
              <a:rPr lang="zh-CN" altLang="zh-CN" sz="2800" b="1" dirty="0">
                <a:solidFill>
                  <a:srgbClr val="FF0000"/>
                </a:solidFill>
              </a:rPr>
              <a:t>操作系统</a:t>
            </a:r>
            <a:r>
              <a:rPr lang="zh-CN" altLang="zh-CN" sz="2800" dirty="0">
                <a:solidFill>
                  <a:srgbClr val="FF0000"/>
                </a:solidFill>
              </a:rPr>
              <a:t>定义为</a:t>
            </a:r>
            <a:r>
              <a:rPr lang="zh-CN" altLang="zh-CN" sz="2800" dirty="0"/>
              <a:t>：一些</a:t>
            </a:r>
            <a:r>
              <a:rPr lang="zh-CN" altLang="zh-CN" sz="2800" dirty="0">
                <a:solidFill>
                  <a:srgbClr val="0000FF"/>
                </a:solidFill>
              </a:rPr>
              <a:t>程序模块的集合</a:t>
            </a:r>
            <a:r>
              <a:rPr lang="en-US" altLang="zh-CN" sz="2800" dirty="0"/>
              <a:t>——</a:t>
            </a:r>
            <a:r>
              <a:rPr lang="zh-CN" altLang="zh-CN" sz="2800" dirty="0"/>
              <a:t>它们能</a:t>
            </a:r>
            <a:r>
              <a:rPr lang="zh-CN" altLang="zh-CN" sz="2800" dirty="0">
                <a:solidFill>
                  <a:srgbClr val="0000FF"/>
                </a:solidFill>
              </a:rPr>
              <a:t>控制和管理计算机系统</a:t>
            </a:r>
            <a:r>
              <a:rPr lang="zh-CN" altLang="zh-CN" sz="2800" dirty="0"/>
              <a:t>内各种</a:t>
            </a:r>
            <a:r>
              <a:rPr lang="zh-CN" altLang="zh-CN" sz="2800" dirty="0">
                <a:solidFill>
                  <a:srgbClr val="0000FF"/>
                </a:solidFill>
              </a:rPr>
              <a:t>软硬件资源</a:t>
            </a:r>
            <a:r>
              <a:rPr lang="zh-CN" altLang="zh-CN" sz="2800" dirty="0"/>
              <a:t>，合理、高效地组织计算机系统的工作，</a:t>
            </a:r>
            <a:r>
              <a:rPr lang="zh-CN" altLang="zh-CN" sz="2800" dirty="0">
                <a:solidFill>
                  <a:srgbClr val="0000FF"/>
                </a:solidFill>
              </a:rPr>
              <a:t>为用户提供</a:t>
            </a:r>
            <a:r>
              <a:rPr lang="zh-CN" altLang="zh-CN" sz="2800" dirty="0">
                <a:solidFill>
                  <a:schemeClr val="tx2"/>
                </a:solidFill>
              </a:rPr>
              <a:t>一个使用方便、可扩充的</a:t>
            </a:r>
            <a:r>
              <a:rPr lang="zh-CN" altLang="zh-CN" sz="2800" dirty="0">
                <a:solidFill>
                  <a:srgbClr val="0000FF"/>
                </a:solidFill>
              </a:rPr>
              <a:t>工作环境</a:t>
            </a:r>
            <a:r>
              <a:rPr lang="zh-CN" altLang="zh-CN" sz="2800" dirty="0"/>
              <a:t>，进而起到连接计算机和用户的作用。</a:t>
            </a:r>
          </a:p>
          <a:p>
            <a:endParaRPr lang="zh-CN" altLang="en-US" dirty="0"/>
          </a:p>
        </p:txBody>
      </p:sp>
      <p:sp>
        <p:nvSpPr>
          <p:cNvPr id="4" name="标题 1"/>
          <p:cNvSpPr>
            <a:spLocks noGrp="1"/>
          </p:cNvSpPr>
          <p:nvPr>
            <p:ph type="title" idx="4294967295"/>
          </p:nvPr>
        </p:nvSpPr>
        <p:spPr>
          <a:xfrm>
            <a:off x="1076395" y="114370"/>
            <a:ext cx="10969200" cy="705600"/>
          </a:xfrm>
        </p:spPr>
        <p:txBody>
          <a:bodyPr/>
          <a:lstStyle/>
          <a:p>
            <a:pPr algn="ctr"/>
            <a:r>
              <a:rPr lang="en-US" altLang="zh-CN" dirty="0"/>
              <a:t>1.1  </a:t>
            </a:r>
            <a:r>
              <a:rPr lang="zh-CN" altLang="en-US" dirty="0"/>
              <a:t>操作系统</a:t>
            </a:r>
            <a:r>
              <a:rPr dirty="0">
                <a:sym typeface="+mn-ea"/>
              </a:rPr>
              <a:t>的</a:t>
            </a:r>
            <a:r>
              <a:rPr lang="zh-CN" altLang="en-US" dirty="0">
                <a:sym typeface="+mn-ea"/>
              </a:rPr>
              <a:t>概念</a:t>
            </a:r>
            <a:endParaRPr lang="en-US" altLang="zh-CN" dirty="0"/>
          </a:p>
        </p:txBody>
      </p:sp>
    </p:spTree>
    <p:extLst>
      <p:ext uri="{BB962C8B-B14F-4D97-AF65-F5344CB8AC3E}">
        <p14:creationId xmlns:p14="http://schemas.microsoft.com/office/powerpoint/2010/main" val="578585941"/>
      </p:ext>
    </p:ext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C4F53F6-8561-DB67-8C50-3B8031214ADA}"/>
              </a:ext>
            </a:extLst>
          </p:cNvPr>
          <p:cNvSpPr>
            <a:spLocks noGrp="1"/>
          </p:cNvSpPr>
          <p:nvPr>
            <p:ph idx="1"/>
          </p:nvPr>
        </p:nvSpPr>
        <p:spPr>
          <a:xfrm>
            <a:off x="192697" y="1246906"/>
            <a:ext cx="11880552" cy="4845133"/>
          </a:xfrm>
        </p:spPr>
        <p:txBody>
          <a:bodyPr>
            <a:noAutofit/>
          </a:bodyPr>
          <a:lstStyle/>
          <a:p>
            <a:pPr marL="0" indent="0" algn="l">
              <a:buNone/>
            </a:pPr>
            <a:r>
              <a:rPr lang="en-US" altLang="zh-CN" sz="2800" kern="0" dirty="0">
                <a:effectLst/>
                <a:latin typeface="+mn-ea"/>
                <a:ea typeface="+mn-ea"/>
                <a:cs typeface="宋体" panose="02010600030101010101" pitchFamily="2" charset="-122"/>
              </a:rPr>
              <a:t>1.</a:t>
            </a:r>
            <a:r>
              <a:rPr lang="zh-CN" altLang="zh-CN" sz="2800" kern="0" dirty="0">
                <a:effectLst/>
                <a:latin typeface="+mn-ea"/>
                <a:ea typeface="+mn-ea"/>
                <a:cs typeface="宋体" panose="02010600030101010101" pitchFamily="2" charset="-122"/>
              </a:rPr>
              <a:t>操作系统是一种</a:t>
            </a:r>
            <a:r>
              <a:rPr lang="en-US" altLang="zh-CN" sz="2800" kern="0" dirty="0">
                <a:effectLst/>
                <a:latin typeface="+mn-ea"/>
                <a:ea typeface="+mn-ea"/>
                <a:cs typeface="宋体" panose="02010600030101010101" pitchFamily="2" charset="-122"/>
              </a:rPr>
              <a:t>(    )</a:t>
            </a:r>
            <a:r>
              <a:rPr lang="zh-CN" altLang="zh-CN" sz="2800" kern="0" dirty="0">
                <a:effectLst/>
                <a:latin typeface="+mn-ea"/>
                <a:ea typeface="+mn-ea"/>
                <a:cs typeface="宋体" panose="02010600030101010101" pitchFamily="2" charset="-122"/>
              </a:rPr>
              <a:t>。</a:t>
            </a:r>
            <a:endParaRPr lang="zh-CN" altLang="zh-CN" sz="2800" kern="100" dirty="0">
              <a:effectLst/>
              <a:latin typeface="+mn-ea"/>
              <a:ea typeface="+mn-ea"/>
              <a:cs typeface="Times New Roman" panose="02020603050405020304" pitchFamily="18" charset="0"/>
            </a:endParaRPr>
          </a:p>
          <a:p>
            <a:pPr marL="0" indent="0" algn="l">
              <a:buNone/>
            </a:pPr>
            <a:r>
              <a:rPr lang="en-US" altLang="zh-CN" sz="2800" kern="0" dirty="0">
                <a:effectLst/>
                <a:latin typeface="+mn-ea"/>
                <a:ea typeface="+mn-ea"/>
                <a:cs typeface="宋体" panose="02010600030101010101" pitchFamily="2" charset="-122"/>
              </a:rPr>
              <a:t>A</a:t>
            </a:r>
            <a:r>
              <a:rPr lang="zh-CN" altLang="zh-CN" sz="2800" kern="0" dirty="0">
                <a:effectLst/>
                <a:latin typeface="+mn-ea"/>
                <a:ea typeface="+mn-ea"/>
                <a:cs typeface="宋体" panose="02010600030101010101" pitchFamily="2" charset="-122"/>
              </a:rPr>
              <a:t>．通用软件</a:t>
            </a:r>
            <a:r>
              <a:rPr lang="en-US" altLang="zh-CN" sz="2800" kern="0" dirty="0">
                <a:effectLst/>
                <a:latin typeface="+mn-ea"/>
                <a:ea typeface="+mn-ea"/>
                <a:cs typeface="宋体" panose="02010600030101010101" pitchFamily="2" charset="-122"/>
              </a:rPr>
              <a:t>  B</a:t>
            </a:r>
            <a:r>
              <a:rPr lang="zh-CN" altLang="zh-CN" sz="2800" kern="0" dirty="0">
                <a:effectLst/>
                <a:latin typeface="+mn-ea"/>
                <a:ea typeface="+mn-ea"/>
                <a:cs typeface="宋体" panose="02010600030101010101" pitchFamily="2" charset="-122"/>
              </a:rPr>
              <a:t>．系统软件</a:t>
            </a:r>
            <a:r>
              <a:rPr lang="en-US" altLang="zh-CN" sz="2800" kern="0" dirty="0">
                <a:effectLst/>
                <a:latin typeface="+mn-ea"/>
                <a:ea typeface="+mn-ea"/>
                <a:cs typeface="宋体" panose="02010600030101010101" pitchFamily="2" charset="-122"/>
              </a:rPr>
              <a:t>  C</a:t>
            </a:r>
            <a:r>
              <a:rPr lang="zh-CN" altLang="zh-CN" sz="2800" kern="0" dirty="0">
                <a:effectLst/>
                <a:latin typeface="+mn-ea"/>
                <a:ea typeface="+mn-ea"/>
                <a:cs typeface="宋体" panose="02010600030101010101" pitchFamily="2" charset="-122"/>
              </a:rPr>
              <a:t>．应用软件</a:t>
            </a:r>
            <a:r>
              <a:rPr lang="en-US" altLang="zh-CN" sz="2800" kern="0" dirty="0">
                <a:effectLst/>
                <a:latin typeface="+mn-ea"/>
                <a:ea typeface="+mn-ea"/>
                <a:cs typeface="宋体" panose="02010600030101010101" pitchFamily="2" charset="-122"/>
              </a:rPr>
              <a:t>  </a:t>
            </a:r>
            <a:r>
              <a:rPr lang="en-US" altLang="zh-CN" sz="2800" kern="0" dirty="0">
                <a:effectLst/>
                <a:latin typeface="+mn-ea"/>
                <a:ea typeface="+mn-ea"/>
                <a:cs typeface="Times New Roman" panose="02020603050405020304" pitchFamily="18" charset="0"/>
              </a:rPr>
              <a:t>D</a:t>
            </a:r>
            <a:r>
              <a:rPr lang="zh-CN" altLang="zh-CN" sz="2800" kern="0" dirty="0">
                <a:effectLst/>
                <a:latin typeface="+mn-ea"/>
                <a:ea typeface="+mn-ea"/>
                <a:cs typeface="宋体" panose="02010600030101010101" pitchFamily="2" charset="-122"/>
              </a:rPr>
              <a:t>．软件包</a:t>
            </a:r>
            <a:endParaRPr lang="zh-CN" altLang="zh-CN" sz="2800" kern="100" dirty="0">
              <a:effectLst/>
              <a:latin typeface="+mn-ea"/>
              <a:ea typeface="+mn-ea"/>
              <a:cs typeface="Times New Roman" panose="02020603050405020304" pitchFamily="18" charset="0"/>
            </a:endParaRPr>
          </a:p>
          <a:p>
            <a:pPr marL="0" indent="0" algn="l">
              <a:buNone/>
            </a:pPr>
            <a:r>
              <a:rPr lang="en-US" altLang="zh-CN" sz="2800" kern="0" dirty="0">
                <a:effectLst/>
                <a:latin typeface="+mn-ea"/>
                <a:ea typeface="+mn-ea"/>
                <a:cs typeface="宋体" panose="02010600030101010101" pitchFamily="2" charset="-122"/>
              </a:rPr>
              <a:t>2.</a:t>
            </a:r>
            <a:r>
              <a:rPr lang="zh-CN" altLang="zh-CN" sz="2800" kern="0" dirty="0">
                <a:effectLst/>
                <a:latin typeface="+mn-ea"/>
                <a:ea typeface="+mn-ea"/>
                <a:cs typeface="宋体" panose="02010600030101010101" pitchFamily="2" charset="-122"/>
              </a:rPr>
              <a:t>操作系统是对</a:t>
            </a:r>
            <a:r>
              <a:rPr lang="en-US" altLang="zh-CN" sz="2800" kern="0" dirty="0">
                <a:effectLst/>
                <a:latin typeface="+mn-ea"/>
                <a:ea typeface="+mn-ea"/>
                <a:cs typeface="宋体" panose="02010600030101010101" pitchFamily="2" charset="-122"/>
              </a:rPr>
              <a:t>(    )</a:t>
            </a:r>
            <a:r>
              <a:rPr lang="zh-CN" altLang="zh-CN" sz="2800" kern="0" dirty="0">
                <a:effectLst/>
                <a:latin typeface="+mn-ea"/>
                <a:ea typeface="+mn-ea"/>
                <a:cs typeface="宋体" panose="02010600030101010101" pitchFamily="2" charset="-122"/>
              </a:rPr>
              <a:t>进行管理的软件。</a:t>
            </a:r>
            <a:endParaRPr lang="zh-CN" altLang="zh-CN" sz="2800" kern="100" dirty="0">
              <a:effectLst/>
              <a:latin typeface="+mn-ea"/>
              <a:ea typeface="+mn-ea"/>
              <a:cs typeface="Times New Roman" panose="02020603050405020304" pitchFamily="18" charset="0"/>
            </a:endParaRPr>
          </a:p>
          <a:p>
            <a:pPr marL="0" indent="0" algn="l">
              <a:buNone/>
            </a:pPr>
            <a:r>
              <a:rPr lang="en-US" altLang="zh-CN" sz="2800" kern="0" dirty="0">
                <a:effectLst/>
                <a:latin typeface="+mn-ea"/>
                <a:ea typeface="+mn-ea"/>
                <a:cs typeface="宋体" panose="02010600030101010101" pitchFamily="2" charset="-122"/>
              </a:rPr>
              <a:t>A</a:t>
            </a:r>
            <a:r>
              <a:rPr lang="zh-CN" altLang="zh-CN" sz="2800" kern="0" dirty="0">
                <a:effectLst/>
                <a:latin typeface="+mn-ea"/>
                <a:ea typeface="+mn-ea"/>
                <a:cs typeface="宋体" panose="02010600030101010101" pitchFamily="2" charset="-122"/>
              </a:rPr>
              <a:t>．软件</a:t>
            </a:r>
            <a:r>
              <a:rPr lang="en-US" altLang="zh-CN" sz="2800" kern="0" dirty="0">
                <a:effectLst/>
                <a:latin typeface="+mn-ea"/>
                <a:ea typeface="+mn-ea"/>
                <a:cs typeface="宋体" panose="02010600030101010101" pitchFamily="2" charset="-122"/>
              </a:rPr>
              <a:t>  B</a:t>
            </a:r>
            <a:r>
              <a:rPr lang="zh-CN" altLang="zh-CN" sz="2800" kern="0" dirty="0">
                <a:effectLst/>
                <a:latin typeface="+mn-ea"/>
                <a:ea typeface="+mn-ea"/>
                <a:cs typeface="宋体" panose="02010600030101010101" pitchFamily="2" charset="-122"/>
              </a:rPr>
              <a:t>．硬件</a:t>
            </a:r>
            <a:r>
              <a:rPr lang="en-US" altLang="zh-CN" sz="2800" kern="0" dirty="0">
                <a:effectLst/>
                <a:latin typeface="+mn-ea"/>
                <a:ea typeface="+mn-ea"/>
                <a:cs typeface="宋体" panose="02010600030101010101" pitchFamily="2" charset="-122"/>
              </a:rPr>
              <a:t>  C</a:t>
            </a:r>
            <a:r>
              <a:rPr lang="zh-CN" altLang="zh-CN" sz="2800" kern="0" dirty="0">
                <a:effectLst/>
                <a:latin typeface="+mn-ea"/>
                <a:ea typeface="+mn-ea"/>
                <a:cs typeface="宋体" panose="02010600030101010101" pitchFamily="2" charset="-122"/>
              </a:rPr>
              <a:t>．</a:t>
            </a:r>
            <a:r>
              <a:rPr lang="zh-CN" altLang="en-US" sz="2800" kern="0" dirty="0">
                <a:latin typeface="+mn-ea"/>
                <a:ea typeface="+mn-ea"/>
                <a:cs typeface="宋体" panose="02010600030101010101" pitchFamily="2" charset="-122"/>
              </a:rPr>
              <a:t>软硬件</a:t>
            </a:r>
            <a:r>
              <a:rPr lang="zh-CN" altLang="zh-CN" sz="2800" kern="0" dirty="0">
                <a:effectLst/>
                <a:latin typeface="+mn-ea"/>
                <a:ea typeface="+mn-ea"/>
                <a:cs typeface="宋体" panose="02010600030101010101" pitchFamily="2" charset="-122"/>
              </a:rPr>
              <a:t>资源</a:t>
            </a:r>
            <a:r>
              <a:rPr lang="en-US" altLang="zh-CN" sz="2800" kern="0" dirty="0">
                <a:effectLst/>
                <a:latin typeface="+mn-ea"/>
                <a:ea typeface="+mn-ea"/>
                <a:cs typeface="宋体" panose="02010600030101010101" pitchFamily="2" charset="-122"/>
              </a:rPr>
              <a:t>  D</a:t>
            </a:r>
            <a:r>
              <a:rPr lang="zh-CN" altLang="zh-CN" sz="2800" kern="0" dirty="0">
                <a:effectLst/>
                <a:latin typeface="+mn-ea"/>
                <a:ea typeface="+mn-ea"/>
                <a:cs typeface="宋体" panose="02010600030101010101" pitchFamily="2" charset="-122"/>
              </a:rPr>
              <a:t>．应用程序</a:t>
            </a:r>
            <a:endParaRPr lang="zh-CN" altLang="zh-CN" sz="2800" kern="100" dirty="0">
              <a:effectLst/>
              <a:latin typeface="+mn-ea"/>
              <a:ea typeface="+mn-ea"/>
              <a:cs typeface="Times New Roman" panose="02020603050405020304" pitchFamily="18" charset="0"/>
            </a:endParaRPr>
          </a:p>
          <a:p>
            <a:pPr marL="0" indent="0" algn="l">
              <a:buNone/>
            </a:pPr>
            <a:r>
              <a:rPr lang="en-US" altLang="zh-CN" sz="2800" kern="0" dirty="0">
                <a:effectLst/>
                <a:latin typeface="+mn-ea"/>
                <a:ea typeface="+mn-ea"/>
                <a:cs typeface="宋体" panose="02010600030101010101" pitchFamily="2" charset="-122"/>
              </a:rPr>
              <a:t>3.</a:t>
            </a:r>
            <a:r>
              <a:rPr lang="zh-CN" altLang="zh-CN" sz="2800" kern="0" dirty="0">
                <a:effectLst/>
                <a:latin typeface="+mn-ea"/>
                <a:ea typeface="+mn-ea"/>
                <a:cs typeface="宋体" panose="02010600030101010101" pitchFamily="2" charset="-122"/>
              </a:rPr>
              <a:t>操作系统的基本功能是</a:t>
            </a:r>
            <a:r>
              <a:rPr lang="en-US" altLang="zh-CN" sz="2800" kern="0" dirty="0">
                <a:effectLst/>
                <a:latin typeface="+mn-ea"/>
                <a:ea typeface="+mn-ea"/>
                <a:cs typeface="宋体" panose="02010600030101010101" pitchFamily="2" charset="-122"/>
              </a:rPr>
              <a:t>(    )</a:t>
            </a:r>
            <a:r>
              <a:rPr lang="zh-CN" altLang="zh-CN" sz="2800" kern="0" dirty="0">
                <a:effectLst/>
                <a:latin typeface="+mn-ea"/>
                <a:ea typeface="+mn-ea"/>
                <a:cs typeface="宋体" panose="02010600030101010101" pitchFamily="2" charset="-122"/>
              </a:rPr>
              <a:t>。</a:t>
            </a:r>
            <a:endParaRPr lang="zh-CN" altLang="zh-CN" sz="2800" kern="100" dirty="0">
              <a:effectLst/>
              <a:latin typeface="+mn-ea"/>
              <a:ea typeface="+mn-ea"/>
              <a:cs typeface="Times New Roman" panose="02020603050405020304" pitchFamily="18" charset="0"/>
            </a:endParaRPr>
          </a:p>
          <a:p>
            <a:pPr marL="0" indent="0" algn="l">
              <a:buNone/>
            </a:pPr>
            <a:r>
              <a:rPr lang="en-US" altLang="zh-CN" sz="2800" kern="0" dirty="0">
                <a:effectLst/>
                <a:latin typeface="+mn-ea"/>
                <a:ea typeface="+mn-ea"/>
                <a:cs typeface="宋体" panose="02010600030101010101" pitchFamily="2" charset="-122"/>
              </a:rPr>
              <a:t>A</a:t>
            </a:r>
            <a:r>
              <a:rPr lang="zh-CN" altLang="zh-CN" sz="2800" kern="0" dirty="0">
                <a:effectLst/>
                <a:latin typeface="+mn-ea"/>
                <a:ea typeface="+mn-ea"/>
                <a:cs typeface="宋体" panose="02010600030101010101" pitchFamily="2" charset="-122"/>
              </a:rPr>
              <a:t>．提供功能强大的网络管理工具</a:t>
            </a:r>
            <a:r>
              <a:rPr lang="en-US" altLang="zh-CN" sz="2800" kern="0" dirty="0">
                <a:effectLst/>
                <a:latin typeface="+mn-ea"/>
                <a:ea typeface="+mn-ea"/>
                <a:cs typeface="宋体" panose="02010600030101010101" pitchFamily="2" charset="-122"/>
              </a:rPr>
              <a:t>   B</a:t>
            </a:r>
            <a:r>
              <a:rPr lang="zh-CN" altLang="zh-CN" sz="2800" kern="0" dirty="0">
                <a:effectLst/>
                <a:latin typeface="+mn-ea"/>
                <a:ea typeface="+mn-ea"/>
                <a:cs typeface="宋体" panose="02010600030101010101" pitchFamily="2" charset="-122"/>
              </a:rPr>
              <a:t>．提供用户界面</a:t>
            </a:r>
            <a:endParaRPr lang="zh-CN" altLang="zh-CN" sz="2800" kern="100" dirty="0">
              <a:effectLst/>
              <a:latin typeface="+mn-ea"/>
              <a:ea typeface="+mn-ea"/>
              <a:cs typeface="Times New Roman" panose="02020603050405020304" pitchFamily="18" charset="0"/>
            </a:endParaRPr>
          </a:p>
          <a:p>
            <a:pPr marL="0" indent="0" algn="l">
              <a:buNone/>
            </a:pPr>
            <a:r>
              <a:rPr lang="en-US" altLang="zh-CN" sz="2800" kern="0" dirty="0">
                <a:effectLst/>
                <a:latin typeface="+mn-ea"/>
                <a:ea typeface="+mn-ea"/>
                <a:cs typeface="宋体" panose="02010600030101010101" pitchFamily="2" charset="-122"/>
              </a:rPr>
              <a:t>C</a:t>
            </a:r>
            <a:r>
              <a:rPr lang="zh-CN" altLang="zh-CN" sz="2800" kern="0" dirty="0">
                <a:effectLst/>
                <a:latin typeface="+mn-ea"/>
                <a:ea typeface="+mn-ea"/>
                <a:cs typeface="宋体" panose="02010600030101010101" pitchFamily="2" charset="-122"/>
              </a:rPr>
              <a:t>．提供方便的可视化编辑程序</a:t>
            </a:r>
            <a:r>
              <a:rPr lang="en-US" altLang="zh-CN" sz="2800" kern="0" dirty="0">
                <a:effectLst/>
                <a:latin typeface="+mn-ea"/>
                <a:ea typeface="+mn-ea"/>
                <a:cs typeface="宋体" panose="02010600030101010101" pitchFamily="2" charset="-122"/>
              </a:rPr>
              <a:t>      D</a:t>
            </a:r>
            <a:r>
              <a:rPr lang="zh-CN" altLang="zh-CN" sz="2800" kern="0" dirty="0">
                <a:effectLst/>
                <a:latin typeface="+mn-ea"/>
                <a:ea typeface="+mn-ea"/>
                <a:cs typeface="宋体" panose="02010600030101010101" pitchFamily="2" charset="-122"/>
              </a:rPr>
              <a:t>．控制和管理系统内的各种资源</a:t>
            </a:r>
            <a:endParaRPr lang="zh-CN" altLang="zh-CN" sz="2800" kern="100" dirty="0">
              <a:effectLst/>
              <a:latin typeface="+mn-ea"/>
              <a:ea typeface="+mn-ea"/>
              <a:cs typeface="Times New Roman" panose="02020603050405020304" pitchFamily="18" charset="0"/>
            </a:endParaRPr>
          </a:p>
          <a:p>
            <a:endParaRPr lang="zh-CN" altLang="en-US" sz="2800" dirty="0"/>
          </a:p>
        </p:txBody>
      </p:sp>
      <p:sp>
        <p:nvSpPr>
          <p:cNvPr id="3" name="文本框 2">
            <a:extLst>
              <a:ext uri="{FF2B5EF4-FFF2-40B4-BE49-F238E27FC236}">
                <a16:creationId xmlns:a16="http://schemas.microsoft.com/office/drawing/2014/main" id="{E8AA98EE-6D3E-174D-5EEF-16A5FAAFBA4F}"/>
              </a:ext>
            </a:extLst>
          </p:cNvPr>
          <p:cNvSpPr txBox="1"/>
          <p:nvPr/>
        </p:nvSpPr>
        <p:spPr>
          <a:xfrm>
            <a:off x="959005" y="234093"/>
            <a:ext cx="1620957" cy="523220"/>
          </a:xfrm>
          <a:prstGeom prst="rect">
            <a:avLst/>
          </a:prstGeom>
          <a:noFill/>
        </p:spPr>
        <p:txBody>
          <a:bodyPr wrap="none" rtlCol="0">
            <a:spAutoFit/>
          </a:bodyPr>
          <a:lstStyle/>
          <a:p>
            <a:r>
              <a:rPr lang="zh-CN" altLang="en-US" sz="2800" dirty="0"/>
              <a:t>课前练习</a:t>
            </a:r>
          </a:p>
        </p:txBody>
      </p:sp>
    </p:spTree>
    <p:extLst>
      <p:ext uri="{BB962C8B-B14F-4D97-AF65-F5344CB8AC3E}">
        <p14:creationId xmlns:p14="http://schemas.microsoft.com/office/powerpoint/2010/main" val="3214418670"/>
      </p:ext>
    </p:ext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 calcmode="lin" valueType="num">
                                      <p:cBhvr additive="base">
                                        <p:cTn id="13"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4" end="4"/>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anim calcmode="lin" valueType="num">
                                      <p:cBhvr additive="base">
                                        <p:cTn id="17"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5" end="5"/>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anim calcmode="lin" valueType="num">
                                      <p:cBhvr additive="base">
                                        <p:cTn id="21"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EA70776-CBB0-ABEB-FEEF-C82EE121C710}"/>
              </a:ext>
            </a:extLst>
          </p:cNvPr>
          <p:cNvSpPr>
            <a:spLocks noGrp="1"/>
          </p:cNvSpPr>
          <p:nvPr>
            <p:ph idx="1"/>
          </p:nvPr>
        </p:nvSpPr>
        <p:spPr/>
        <p:txBody>
          <a:bodyPr/>
          <a:lstStyle/>
          <a:p>
            <a:r>
              <a:rPr lang="en-US" altLang="zh-CN" b="1" dirty="0"/>
              <a:t>4. </a:t>
            </a:r>
            <a:r>
              <a:rPr lang="zh-CN" altLang="en-US" b="1" dirty="0"/>
              <a:t>在探讨操作系统“管理者”角色时，以下哪种说法最准确地概括了其管理思想的核心？</a:t>
            </a:r>
            <a:br>
              <a:rPr lang="zh-CN" altLang="en-US" dirty="0"/>
            </a:br>
            <a:r>
              <a:rPr lang="en-US" altLang="zh-CN" dirty="0"/>
              <a:t>A. </a:t>
            </a:r>
            <a:r>
              <a:rPr lang="zh-CN" altLang="en-US" dirty="0"/>
              <a:t>其管理追求绝对公平，确保每个用户程序都能获得等量的</a:t>
            </a:r>
            <a:r>
              <a:rPr lang="en-US" altLang="zh-CN" dirty="0"/>
              <a:t>CPU</a:t>
            </a:r>
            <a:r>
              <a:rPr lang="zh-CN" altLang="en-US" dirty="0"/>
              <a:t>时间和内存空间。</a:t>
            </a:r>
            <a:br>
              <a:rPr lang="zh-CN" altLang="en-US" dirty="0"/>
            </a:br>
            <a:r>
              <a:rPr lang="en-US" altLang="zh-CN" dirty="0"/>
              <a:t>B. </a:t>
            </a:r>
            <a:r>
              <a:rPr lang="zh-CN" altLang="en-US" dirty="0"/>
              <a:t>其管理是被动的，仅在用户程序发出请求时才会分配相应的资源。</a:t>
            </a:r>
            <a:br>
              <a:rPr lang="zh-CN" altLang="en-US" dirty="0"/>
            </a:br>
            <a:r>
              <a:rPr lang="en-US" altLang="zh-CN" dirty="0"/>
              <a:t>C. </a:t>
            </a:r>
            <a:r>
              <a:rPr lang="zh-CN" altLang="en-US" dirty="0"/>
              <a:t>其管理的根本目标是提高资源利用率和方便用户使用，为此采用了多种策略协调可能冲突的请求。</a:t>
            </a:r>
            <a:br>
              <a:rPr lang="zh-CN" altLang="en-US" dirty="0"/>
            </a:br>
            <a:r>
              <a:rPr lang="en-US" altLang="zh-CN" dirty="0"/>
              <a:t>D. </a:t>
            </a:r>
            <a:r>
              <a:rPr lang="zh-CN" altLang="en-US" dirty="0"/>
              <a:t>其管理对象仅限于硬件资源（</a:t>
            </a:r>
            <a:r>
              <a:rPr lang="en-US" altLang="zh-CN" dirty="0"/>
              <a:t>CPU</a:t>
            </a:r>
            <a:r>
              <a:rPr lang="zh-CN" altLang="en-US" dirty="0"/>
              <a:t>、内存、设备），软件资源由应用程序自行管理。</a:t>
            </a:r>
          </a:p>
        </p:txBody>
      </p:sp>
    </p:spTree>
    <p:extLst>
      <p:ext uri="{BB962C8B-B14F-4D97-AF65-F5344CB8AC3E}">
        <p14:creationId xmlns:p14="http://schemas.microsoft.com/office/powerpoint/2010/main" val="3974641589"/>
      </p:ext>
    </p:ext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FB9D726-6E05-19DD-D670-12B1316EE443}"/>
              </a:ext>
            </a:extLst>
          </p:cNvPr>
          <p:cNvSpPr>
            <a:spLocks noGrp="1"/>
          </p:cNvSpPr>
          <p:nvPr/>
        </p:nvSpPr>
        <p:spPr>
          <a:xfrm>
            <a:off x="892100" y="1082720"/>
            <a:ext cx="10036098" cy="2597181"/>
          </a:xfrm>
          <a:prstGeom prst="rect">
            <a:avLst/>
          </a:prstGeom>
          <a:ln w="28575">
            <a:solidFill>
              <a:schemeClr val="tx1"/>
            </a:solidFill>
          </a:ln>
        </p:spPr>
        <p:txBody>
          <a:bodyPr vert="horz" lIns="91440" tIns="45720" rIns="91440" bIns="45720" rtlCol="0">
            <a:normAutofit fontScale="92500" lnSpcReduction="10000"/>
          </a:bodyPr>
          <a:lstStyle>
            <a:lvl1pPr marL="342900" indent="-342900" algn="l" defTabSz="914400" rtl="0" eaLnBrk="1" latinLnBrk="0" hangingPunct="1">
              <a:spcBef>
                <a:spcPct val="20000"/>
              </a:spcBef>
              <a:buClr>
                <a:srgbClr val="FF0000"/>
              </a:buClr>
              <a:buSzPct val="68000"/>
              <a:buFont typeface="Wingdings" panose="05000000000000000000" pitchFamily="2" charset="2"/>
              <a:buChar char="n"/>
              <a:defRPr sz="2800" b="0" kern="1200">
                <a:solidFill>
                  <a:schemeClr val="tx1"/>
                </a:solidFill>
                <a:latin typeface="华文中宋" panose="02010600040101010101" pitchFamily="2" charset="-122"/>
                <a:ea typeface="华文中宋" panose="02010600040101010101" pitchFamily="2" charset="-122"/>
                <a:cs typeface="+mn-cs"/>
              </a:defRPr>
            </a:lvl1pPr>
            <a:lvl2pPr marL="742950" indent="-285750" algn="l" defTabSz="914400" rtl="0" eaLnBrk="1" latinLnBrk="0" hangingPunct="1">
              <a:spcBef>
                <a:spcPct val="20000"/>
              </a:spcBef>
              <a:buClr>
                <a:srgbClr val="FF0000"/>
              </a:buClr>
              <a:buSzPct val="68000"/>
              <a:buFont typeface="Wingdings" panose="05000000000000000000" pitchFamily="2" charset="2"/>
              <a:buChar char="Ø"/>
              <a:defRPr sz="2400" kern="1200">
                <a:solidFill>
                  <a:schemeClr val="tx1"/>
                </a:solidFill>
                <a:latin typeface="华文中宋" panose="02010600040101010101" pitchFamily="2" charset="-122"/>
                <a:ea typeface="华文中宋" panose="02010600040101010101" pitchFamily="2" charset="-122"/>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buNone/>
            </a:pPr>
            <a:r>
              <a:rPr lang="zh-CN" altLang="en-US" sz="2600" dirty="0"/>
              <a:t>    </a:t>
            </a:r>
            <a:r>
              <a:rPr lang="zh-CN" altLang="en-US" sz="2600" dirty="0">
                <a:solidFill>
                  <a:srgbClr val="FF0000"/>
                </a:solidFill>
              </a:rPr>
              <a:t>操作系统的普遍性、基础性和核心性</a:t>
            </a:r>
            <a:r>
              <a:rPr lang="zh-CN" altLang="en-US" sz="2600" dirty="0"/>
              <a:t>    </a:t>
            </a:r>
            <a:endParaRPr lang="en-US" altLang="zh-CN" sz="2600" dirty="0"/>
          </a:p>
          <a:p>
            <a:pPr>
              <a:lnSpc>
                <a:spcPct val="150000"/>
              </a:lnSpc>
              <a:buNone/>
            </a:pPr>
            <a:r>
              <a:rPr lang="en-US" altLang="zh-CN" sz="2400" dirty="0"/>
              <a:t>          </a:t>
            </a:r>
            <a:r>
              <a:rPr lang="zh-CN" altLang="en-US" sz="2400" dirty="0"/>
              <a:t>计算机操作系统是当今最复杂的系统软件之一，它是几乎所有复杂应用软件的基础。操作系统已经深度融入到几乎所有与信息处理相关的系统之中，小到各种传感器、手机、掌上电脑，大到整个互联网。它的应用如此广泛，以至于我们感觉不到它的存在</a:t>
            </a:r>
            <a:r>
              <a:rPr lang="zh-CN" altLang="en-US" sz="1200" dirty="0"/>
              <a:t>。</a:t>
            </a:r>
          </a:p>
        </p:txBody>
      </p:sp>
      <p:sp>
        <p:nvSpPr>
          <p:cNvPr id="4" name="内容占位符 2">
            <a:extLst>
              <a:ext uri="{FF2B5EF4-FFF2-40B4-BE49-F238E27FC236}">
                <a16:creationId xmlns:a16="http://schemas.microsoft.com/office/drawing/2014/main" id="{6923AB56-1051-037E-0621-56ACE15B40D3}"/>
              </a:ext>
            </a:extLst>
          </p:cNvPr>
          <p:cNvSpPr txBox="1"/>
          <p:nvPr/>
        </p:nvSpPr>
        <p:spPr>
          <a:xfrm>
            <a:off x="892101" y="3858322"/>
            <a:ext cx="10036098" cy="2475570"/>
          </a:xfrm>
          <a:prstGeom prst="rect">
            <a:avLst/>
          </a:prstGeom>
          <a:ln w="28575">
            <a:solidFill>
              <a:schemeClr val="tx1"/>
            </a:solidFill>
          </a:ln>
        </p:spPr>
        <p:txBody>
          <a:bodyPr vert="horz" lIns="91440" tIns="45720" rIns="91440" bIns="45720" rtlCol="0">
            <a:normAutofit fontScale="925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50000"/>
              </a:lnSpc>
              <a:spcBef>
                <a:spcPct val="20000"/>
              </a:spcBef>
              <a:spcAft>
                <a:spcPts val="0"/>
              </a:spcAft>
              <a:buClr>
                <a:srgbClr val="FF0000"/>
              </a:buClr>
              <a:buSzPct val="68000"/>
              <a:buFont typeface="Wingdings" panose="05000000000000000000" pitchFamily="2" charset="2"/>
              <a:buNone/>
              <a:defRPr/>
            </a:pPr>
            <a:r>
              <a:rPr kumimoji="0" lang="zh-CN" altLang="en-US" sz="3000" b="0" i="0" u="none" strike="noStrike" kern="1200" cap="none" spc="0" normalizeH="0" baseline="0" noProof="0" dirty="0">
                <a:ln>
                  <a:noFill/>
                </a:ln>
                <a:solidFill>
                  <a:schemeClr val="tx1"/>
                </a:solidFill>
                <a:effectLst/>
                <a:uLnTx/>
                <a:uFillTx/>
                <a:latin typeface="华文中宋" panose="02010600040101010101" pitchFamily="2" charset="-122"/>
                <a:ea typeface="华文中宋" panose="02010600040101010101" pitchFamily="2" charset="-122"/>
                <a:cs typeface="+mn-cs"/>
              </a:rPr>
              <a:t>    </a:t>
            </a:r>
            <a:r>
              <a:rPr kumimoji="0" lang="zh-CN" altLang="en-US" sz="2600" b="0" i="0" u="none" strike="noStrike" kern="1200" cap="none" spc="0" normalizeH="0" baseline="0" noProof="0" dirty="0">
                <a:ln>
                  <a:noFill/>
                </a:ln>
                <a:solidFill>
                  <a:srgbClr val="FF0000"/>
                </a:solidFill>
                <a:effectLst/>
                <a:uLnTx/>
                <a:uFillTx/>
                <a:latin typeface="华文中宋" panose="02010600040101010101" pitchFamily="2" charset="-122"/>
                <a:ea typeface="华文中宋" panose="02010600040101010101" pitchFamily="2" charset="-122"/>
                <a:cs typeface="+mn-cs"/>
              </a:rPr>
              <a:t>课程偏重于基本概念、原理 和方法</a:t>
            </a:r>
            <a:r>
              <a:rPr kumimoji="0" lang="zh-CN" altLang="en-US" sz="2600" b="0" i="0" u="none" strike="noStrike" kern="1200" cap="none" spc="0" normalizeH="0" baseline="0" noProof="0" dirty="0">
                <a:ln>
                  <a:noFill/>
                </a:ln>
                <a:solidFill>
                  <a:schemeClr val="tx1"/>
                </a:solidFill>
                <a:effectLst/>
                <a:uLnTx/>
                <a:uFillTx/>
                <a:latin typeface="华文中宋" panose="02010600040101010101" pitchFamily="2" charset="-122"/>
                <a:ea typeface="华文中宋" panose="02010600040101010101" pitchFamily="2" charset="-122"/>
                <a:cs typeface="+mn-cs"/>
              </a:rPr>
              <a:t>   </a:t>
            </a:r>
            <a:endParaRPr kumimoji="0" lang="en-US" altLang="zh-CN" sz="2600" b="0" i="0" u="none" strike="noStrike" kern="1200" cap="none" spc="0" normalizeH="0" baseline="0" noProof="0" dirty="0">
              <a:ln>
                <a:noFill/>
              </a:ln>
              <a:solidFill>
                <a:schemeClr val="tx1"/>
              </a:solidFill>
              <a:effectLst/>
              <a:uLnTx/>
              <a:uFillTx/>
              <a:latin typeface="华文中宋" panose="02010600040101010101" pitchFamily="2" charset="-122"/>
              <a:ea typeface="华文中宋" panose="02010600040101010101" pitchFamily="2" charset="-122"/>
              <a:cs typeface="+mn-cs"/>
            </a:endParaRPr>
          </a:p>
          <a:p>
            <a:pPr marL="342900" lvl="0" indent="-342900">
              <a:lnSpc>
                <a:spcPct val="150000"/>
              </a:lnSpc>
              <a:spcBef>
                <a:spcPct val="20000"/>
              </a:spcBef>
              <a:buClr>
                <a:srgbClr val="FF0000"/>
              </a:buClr>
              <a:buSzPct val="68000"/>
            </a:pPr>
            <a:r>
              <a:rPr lang="zh-CN" altLang="en-US" sz="2400" dirty="0"/>
              <a:t>           </a:t>
            </a:r>
            <a:r>
              <a:rPr lang="zh-CN" altLang="en-US" sz="2400" dirty="0">
                <a:latin typeface="华文中宋" panose="02010600040101010101" pitchFamily="2" charset="-122"/>
                <a:ea typeface="华文中宋" panose="02010600040101010101" pitchFamily="2" charset="-122"/>
              </a:rPr>
              <a:t>讲解操作系统的基本概念、原理和方法，因此内容具有一般性和普适性。掌握了这门课程的内容之后，可以将它们应用到具体操作系统的学习和应用开发之中，比如手机操作系统、嵌入式操作系统和云操作系统等。</a:t>
            </a:r>
            <a:endParaRPr kumimoji="0" lang="zh-CN" altLang="en-US" sz="2400" b="0" i="0" u="none" strike="noStrike" kern="1200" cap="none" spc="0" normalizeH="0" baseline="0" noProof="0" dirty="0">
              <a:ln>
                <a:noFill/>
              </a:ln>
              <a:solidFill>
                <a:schemeClr val="tx1"/>
              </a:solidFill>
              <a:effectLst/>
              <a:uLnTx/>
              <a:uFillTx/>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499871946"/>
      </p:ext>
    </p:ext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D52C6644-A00F-4499-A786-80240F8DA402}"/>
              </a:ext>
            </a:extLst>
          </p:cNvPr>
          <p:cNvSpPr>
            <a:spLocks noGrp="1"/>
          </p:cNvSpPr>
          <p:nvPr>
            <p:ph type="title" idx="4294967295"/>
          </p:nvPr>
        </p:nvSpPr>
        <p:spPr>
          <a:xfrm>
            <a:off x="1076325" y="114300"/>
            <a:ext cx="9387205" cy="705485"/>
          </a:xfrm>
        </p:spPr>
        <p:txBody>
          <a:bodyPr/>
          <a:lstStyle/>
          <a:p>
            <a:pPr algn="ctr"/>
            <a:r>
              <a:rPr lang="en-US" altLang="zh-CN" dirty="0"/>
              <a:t>1.2  </a:t>
            </a:r>
            <a:r>
              <a:rPr lang="zh-CN" altLang="en-US" dirty="0">
                <a:sym typeface="+mn-ea"/>
              </a:rPr>
              <a:t>操作系统的发展过程</a:t>
            </a:r>
            <a:endParaRPr lang="en-US" altLang="zh-CN" dirty="0"/>
          </a:p>
        </p:txBody>
      </p:sp>
      <p:sp>
        <p:nvSpPr>
          <p:cNvPr id="6" name="Rectangle 3">
            <a:extLst>
              <a:ext uri="{FF2B5EF4-FFF2-40B4-BE49-F238E27FC236}">
                <a16:creationId xmlns:a16="http://schemas.microsoft.com/office/drawing/2014/main" id="{AEF7468C-1457-4285-B7EF-6CA5D0F546D8}"/>
              </a:ext>
            </a:extLst>
          </p:cNvPr>
          <p:cNvSpPr>
            <a:spLocks noGrp="1"/>
          </p:cNvSpPr>
          <p:nvPr>
            <p:ph idx="1"/>
          </p:nvPr>
        </p:nvSpPr>
        <p:spPr>
          <a:xfrm>
            <a:off x="491736" y="1271962"/>
            <a:ext cx="11064958" cy="4135063"/>
          </a:xfrm>
        </p:spPr>
        <p:txBody>
          <a:bodyPr>
            <a:normAutofit lnSpcReduction="10000"/>
          </a:bodyPr>
          <a:lstStyle/>
          <a:p>
            <a:pPr eaLnBrk="1" hangingPunct="1">
              <a:defRPr/>
            </a:pPr>
            <a:r>
              <a:rPr lang="zh-CN" altLang="en-US" sz="3200" b="1" dirty="0">
                <a:solidFill>
                  <a:srgbClr val="C00000"/>
                </a:solidFill>
              </a:rPr>
              <a:t>计算机</a:t>
            </a:r>
            <a:r>
              <a:rPr lang="zh-CN" altLang="en-US" sz="3200" dirty="0">
                <a:solidFill>
                  <a:srgbClr val="C00000"/>
                </a:solidFill>
              </a:rPr>
              <a:t>的发展阶段</a:t>
            </a:r>
            <a:r>
              <a:rPr lang="zh-CN" altLang="en-US" sz="3200" b="1" dirty="0"/>
              <a:t>：</a:t>
            </a:r>
          </a:p>
          <a:p>
            <a:pPr lvl="1" eaLnBrk="1" hangingPunct="1">
              <a:defRPr/>
            </a:pPr>
            <a:r>
              <a:rPr lang="en-US" altLang="zh-CN" sz="2800" dirty="0"/>
              <a:t>1946</a:t>
            </a:r>
            <a:r>
              <a:rPr lang="zh-CN" altLang="en-US" sz="2800" dirty="0">
                <a:latin typeface="+mj-ea"/>
                <a:ea typeface="+mj-ea"/>
              </a:rPr>
              <a:t>～</a:t>
            </a:r>
            <a:r>
              <a:rPr lang="en-US" altLang="zh-CN" sz="2800" dirty="0"/>
              <a:t>50</a:t>
            </a:r>
            <a:r>
              <a:rPr lang="zh-CN" altLang="en-US" sz="2800" dirty="0"/>
              <a:t>年代末：电子管时代</a:t>
            </a:r>
          </a:p>
          <a:p>
            <a:pPr lvl="1" eaLnBrk="1" hangingPunct="1">
              <a:defRPr/>
            </a:pPr>
            <a:r>
              <a:rPr lang="en-US" altLang="zh-CN" sz="2800" dirty="0">
                <a:solidFill>
                  <a:srgbClr val="FF00FF"/>
                </a:solidFill>
              </a:rPr>
              <a:t>50</a:t>
            </a:r>
            <a:r>
              <a:rPr lang="zh-CN" altLang="en-US" sz="2800" dirty="0">
                <a:solidFill>
                  <a:srgbClr val="FF00FF"/>
                </a:solidFill>
              </a:rPr>
              <a:t>年代末</a:t>
            </a:r>
            <a:r>
              <a:rPr lang="zh-CN" altLang="en-US" sz="2800" dirty="0">
                <a:solidFill>
                  <a:srgbClr val="FF00FF"/>
                </a:solidFill>
                <a:latin typeface="+mn-ea"/>
                <a:ea typeface="+mn-ea"/>
              </a:rPr>
              <a:t>～</a:t>
            </a:r>
            <a:r>
              <a:rPr lang="en-US" altLang="zh-CN" sz="2800" dirty="0">
                <a:solidFill>
                  <a:srgbClr val="FF00FF"/>
                </a:solidFill>
              </a:rPr>
              <a:t>60</a:t>
            </a:r>
            <a:r>
              <a:rPr lang="zh-CN" altLang="en-US" sz="2800" dirty="0">
                <a:solidFill>
                  <a:srgbClr val="FF00FF"/>
                </a:solidFill>
              </a:rPr>
              <a:t>年代中：晶体管时代</a:t>
            </a:r>
          </a:p>
          <a:p>
            <a:pPr lvl="1" eaLnBrk="1" hangingPunct="1">
              <a:defRPr/>
            </a:pPr>
            <a:r>
              <a:rPr lang="en-US" altLang="zh-CN" sz="2800" dirty="0">
                <a:solidFill>
                  <a:srgbClr val="FF00FF"/>
                </a:solidFill>
              </a:rPr>
              <a:t>60</a:t>
            </a:r>
            <a:r>
              <a:rPr lang="zh-CN" altLang="en-US" sz="2800" dirty="0">
                <a:solidFill>
                  <a:srgbClr val="FF00FF"/>
                </a:solidFill>
              </a:rPr>
              <a:t>年代中</a:t>
            </a:r>
            <a:r>
              <a:rPr lang="zh-CN" altLang="en-US" sz="2800" dirty="0">
                <a:solidFill>
                  <a:srgbClr val="FF00FF"/>
                </a:solidFill>
                <a:latin typeface="+mn-ea"/>
                <a:ea typeface="+mn-ea"/>
              </a:rPr>
              <a:t>～</a:t>
            </a:r>
            <a:r>
              <a:rPr lang="en-US" altLang="zh-CN" sz="2800" dirty="0">
                <a:solidFill>
                  <a:srgbClr val="FF00FF"/>
                </a:solidFill>
              </a:rPr>
              <a:t>70</a:t>
            </a:r>
            <a:r>
              <a:rPr lang="zh-CN" altLang="en-US" sz="2800" dirty="0">
                <a:solidFill>
                  <a:srgbClr val="FF00FF"/>
                </a:solidFill>
              </a:rPr>
              <a:t>年代中：集成电路时代</a:t>
            </a:r>
          </a:p>
          <a:p>
            <a:pPr lvl="1" eaLnBrk="1" hangingPunct="1">
              <a:defRPr/>
            </a:pPr>
            <a:r>
              <a:rPr lang="en-US" altLang="zh-CN" sz="2800" dirty="0">
                <a:solidFill>
                  <a:srgbClr val="FF00FF"/>
                </a:solidFill>
              </a:rPr>
              <a:t>70</a:t>
            </a:r>
            <a:r>
              <a:rPr lang="zh-CN" altLang="en-US" sz="2800" dirty="0">
                <a:solidFill>
                  <a:srgbClr val="FF00FF"/>
                </a:solidFill>
              </a:rPr>
              <a:t>年代中期</a:t>
            </a:r>
            <a:r>
              <a:rPr lang="zh-CN" altLang="en-US" sz="2800" dirty="0">
                <a:solidFill>
                  <a:srgbClr val="FF00FF"/>
                </a:solidFill>
                <a:latin typeface="+mn-ea"/>
                <a:ea typeface="+mn-ea"/>
              </a:rPr>
              <a:t>～</a:t>
            </a:r>
            <a:r>
              <a:rPr lang="zh-CN" altLang="en-US" sz="2800" dirty="0">
                <a:solidFill>
                  <a:srgbClr val="FF00FF"/>
                </a:solidFill>
              </a:rPr>
              <a:t>至今：大规模、超大规模集成电路时代</a:t>
            </a:r>
            <a:endParaRPr lang="en-US" altLang="zh-CN" sz="2800" dirty="0">
              <a:solidFill>
                <a:srgbClr val="FF00FF"/>
              </a:solidFill>
            </a:endParaRPr>
          </a:p>
          <a:p>
            <a:pPr lvl="1" eaLnBrk="1" hangingPunct="1">
              <a:defRPr/>
            </a:pPr>
            <a:r>
              <a:rPr lang="en-US" altLang="zh-CN" sz="2800" b="0" i="0" dirty="0">
                <a:solidFill>
                  <a:srgbClr val="333333"/>
                </a:solidFill>
                <a:effectLst/>
                <a:latin typeface="Helvetica Neue"/>
              </a:rPr>
              <a:t>2006</a:t>
            </a:r>
            <a:r>
              <a:rPr lang="zh-CN" altLang="en-US" sz="2800" b="0" i="0" dirty="0">
                <a:solidFill>
                  <a:srgbClr val="333333"/>
                </a:solidFill>
                <a:effectLst/>
                <a:latin typeface="Helvetica Neue"/>
              </a:rPr>
              <a:t>年</a:t>
            </a:r>
            <a:r>
              <a:rPr lang="en-US" altLang="zh-CN" sz="2800" b="0" i="0" dirty="0">
                <a:solidFill>
                  <a:srgbClr val="333333"/>
                </a:solidFill>
                <a:effectLst/>
                <a:latin typeface="Helvetica Neue"/>
              </a:rPr>
              <a:t>~        </a:t>
            </a:r>
            <a:r>
              <a:rPr lang="zh-CN" altLang="en-US" sz="2800" b="0" i="0" dirty="0">
                <a:solidFill>
                  <a:srgbClr val="333333"/>
                </a:solidFill>
                <a:effectLst/>
                <a:latin typeface="Helvetica Neue"/>
              </a:rPr>
              <a:t>英特尔基于</a:t>
            </a:r>
            <a:r>
              <a:rPr lang="zh-CN" altLang="en-US" sz="2800" b="0" i="0" u="none" strike="noStrike" dirty="0">
                <a:solidFill>
                  <a:srgbClr val="136EC2"/>
                </a:solidFill>
                <a:effectLst/>
                <a:latin typeface="Helvetica Neue"/>
                <a:hlinkClick r:id="rId3"/>
              </a:rPr>
              <a:t>酷睿</a:t>
            </a:r>
            <a:r>
              <a:rPr lang="en-US" altLang="zh-CN" sz="2800" b="0" i="0" dirty="0">
                <a:solidFill>
                  <a:srgbClr val="333333"/>
                </a:solidFill>
                <a:effectLst/>
                <a:latin typeface="Helvetica Neue"/>
              </a:rPr>
              <a:t>(Core)</a:t>
            </a:r>
            <a:r>
              <a:rPr lang="zh-CN" altLang="en-US" sz="2800" b="0" i="0" dirty="0">
                <a:solidFill>
                  <a:srgbClr val="333333"/>
                </a:solidFill>
                <a:effectLst/>
                <a:latin typeface="Helvetica Neue"/>
              </a:rPr>
              <a:t>架构的处理器正式发布，</a:t>
            </a:r>
            <a:endParaRPr lang="en-US" altLang="zh-CN" sz="2800" b="0" i="0" dirty="0">
              <a:solidFill>
                <a:srgbClr val="333333"/>
              </a:solidFill>
              <a:effectLst/>
              <a:latin typeface="Helvetica Neue"/>
            </a:endParaRPr>
          </a:p>
          <a:p>
            <a:pPr marL="457200" lvl="1" indent="0" eaLnBrk="1" hangingPunct="1">
              <a:buNone/>
              <a:defRPr/>
            </a:pPr>
            <a:r>
              <a:rPr lang="zh-CN" altLang="en-US" sz="2800" dirty="0">
                <a:solidFill>
                  <a:srgbClr val="333333"/>
                </a:solidFill>
                <a:latin typeface="Helvetica Neue"/>
              </a:rPr>
              <a:t>                        </a:t>
            </a:r>
            <a:r>
              <a:rPr lang="zh-CN" altLang="en-US" sz="2800" b="0" i="0" dirty="0">
                <a:solidFill>
                  <a:srgbClr val="333333"/>
                </a:solidFill>
                <a:effectLst/>
                <a:latin typeface="Helvetica Neue"/>
              </a:rPr>
              <a:t>迎来双核、多核时代</a:t>
            </a:r>
            <a:endParaRPr lang="zh-CN" altLang="en-US" sz="2800" dirty="0">
              <a:solidFill>
                <a:srgbClr val="FF00FF"/>
              </a:solidFill>
            </a:endParaRPr>
          </a:p>
        </p:txBody>
      </p:sp>
      <p:sp>
        <p:nvSpPr>
          <p:cNvPr id="8" name="圆角矩形 2">
            <a:extLst>
              <a:ext uri="{FF2B5EF4-FFF2-40B4-BE49-F238E27FC236}">
                <a16:creationId xmlns:a16="http://schemas.microsoft.com/office/drawing/2014/main" id="{7DA271F3-66CC-4E1F-B0DA-EE8872C2A8FC}"/>
              </a:ext>
            </a:extLst>
          </p:cNvPr>
          <p:cNvSpPr/>
          <p:nvPr/>
        </p:nvSpPr>
        <p:spPr>
          <a:xfrm>
            <a:off x="1620670" y="5715783"/>
            <a:ext cx="7058025" cy="865187"/>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400" b="1" dirty="0">
                <a:solidFill>
                  <a:srgbClr val="FF0000"/>
                </a:solidFill>
                <a:latin typeface="微软雅黑" pitchFamily="34" charset="-122"/>
                <a:ea typeface="微软雅黑" pitchFamily="34" charset="-122"/>
              </a:rPr>
              <a:t>操作系统的发展与硬件系统结构的发展密不可分！</a:t>
            </a:r>
          </a:p>
        </p:txBody>
      </p:sp>
    </p:spTree>
    <p:extLst>
      <p:ext uri="{BB962C8B-B14F-4D97-AF65-F5344CB8AC3E}">
        <p14:creationId xmlns:p14="http://schemas.microsoft.com/office/powerpoint/2010/main" val="1543642817"/>
      </p:ext>
    </p:ext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5">
            <a:extLst>
              <a:ext uri="{FF2B5EF4-FFF2-40B4-BE49-F238E27FC236}">
                <a16:creationId xmlns:a16="http://schemas.microsoft.com/office/drawing/2014/main" id="{85F3B97B-336F-4C31-9DD2-495B2A9A1C37}"/>
              </a:ext>
            </a:extLst>
          </p:cNvPr>
          <p:cNvSpPr>
            <a:spLocks noGrp="1"/>
          </p:cNvSpPr>
          <p:nvPr>
            <p:ph type="title" idx="4294967295"/>
          </p:nvPr>
        </p:nvSpPr>
        <p:spPr>
          <a:xfrm>
            <a:off x="936172" y="213631"/>
            <a:ext cx="4637314" cy="554719"/>
          </a:xfrm>
        </p:spPr>
        <p:txBody>
          <a:bodyPr>
            <a:normAutofit fontScale="90000"/>
          </a:bodyPr>
          <a:lstStyle/>
          <a:p>
            <a:pPr eaLnBrk="1" hangingPunct="1"/>
            <a:r>
              <a:rPr lang="zh-CN" altLang="en-US" dirty="0">
                <a:latin typeface="黑体" panose="02010609060101010101" pitchFamily="49" charset="-122"/>
                <a:ea typeface="黑体" panose="02010609060101010101" pitchFamily="49" charset="-122"/>
              </a:rPr>
              <a:t>操作系统发展过程</a:t>
            </a:r>
          </a:p>
        </p:txBody>
      </p:sp>
      <p:sp>
        <p:nvSpPr>
          <p:cNvPr id="16387" name="内容占位符 2">
            <a:extLst>
              <a:ext uri="{FF2B5EF4-FFF2-40B4-BE49-F238E27FC236}">
                <a16:creationId xmlns:a16="http://schemas.microsoft.com/office/drawing/2014/main" id="{F7B0FC6C-66B0-4571-A7B7-5EAC26EE9EEE}"/>
              </a:ext>
            </a:extLst>
          </p:cNvPr>
          <p:cNvSpPr>
            <a:spLocks noGrp="1"/>
          </p:cNvSpPr>
          <p:nvPr>
            <p:ph idx="1"/>
          </p:nvPr>
        </p:nvSpPr>
        <p:spPr>
          <a:xfrm>
            <a:off x="1827212" y="811213"/>
            <a:ext cx="8229600" cy="4895850"/>
          </a:xfrm>
        </p:spPr>
        <p:txBody>
          <a:bodyPr>
            <a:noAutofit/>
          </a:bodyPr>
          <a:lstStyle/>
          <a:p>
            <a:pPr eaLnBrk="1" hangingPunct="1">
              <a:defRPr/>
            </a:pPr>
            <a:r>
              <a:rPr lang="zh-CN" altLang="en-US" dirty="0">
                <a:solidFill>
                  <a:srgbClr val="C00000"/>
                </a:solidFill>
              </a:rPr>
              <a:t>推动操作系统发展的动力：</a:t>
            </a:r>
            <a:endParaRPr lang="en-US" altLang="zh-CN" dirty="0">
              <a:solidFill>
                <a:srgbClr val="C00000"/>
              </a:solidFill>
            </a:endParaRPr>
          </a:p>
          <a:p>
            <a:pPr lvl="1" eaLnBrk="1" hangingPunct="1">
              <a:defRPr/>
            </a:pPr>
            <a:r>
              <a:rPr lang="zh-CN" altLang="en-US" dirty="0"/>
              <a:t>计算机硬件的不断更新换代</a:t>
            </a:r>
            <a:endParaRPr lang="en-US" altLang="zh-CN" dirty="0"/>
          </a:p>
          <a:p>
            <a:pPr lvl="2" eaLnBrk="1" hangingPunct="1">
              <a:defRPr/>
            </a:pPr>
            <a:r>
              <a:rPr lang="zh-CN" altLang="en-US" dirty="0">
                <a:solidFill>
                  <a:schemeClr val="tx1"/>
                </a:solidFill>
              </a:rPr>
              <a:t>电子管</a:t>
            </a:r>
            <a:r>
              <a:rPr lang="en-US" altLang="zh-CN" dirty="0">
                <a:solidFill>
                  <a:schemeClr val="tx1"/>
                </a:solidFill>
              </a:rPr>
              <a:t>-&gt;</a:t>
            </a:r>
            <a:r>
              <a:rPr lang="zh-CN" altLang="en-US" dirty="0">
                <a:solidFill>
                  <a:schemeClr val="tx1"/>
                </a:solidFill>
              </a:rPr>
              <a:t>晶体管</a:t>
            </a:r>
            <a:r>
              <a:rPr lang="en-US" altLang="zh-CN" dirty="0">
                <a:solidFill>
                  <a:schemeClr val="tx1"/>
                </a:solidFill>
              </a:rPr>
              <a:t>-&gt;</a:t>
            </a:r>
            <a:r>
              <a:rPr lang="zh-CN" altLang="en-US" dirty="0">
                <a:solidFill>
                  <a:schemeClr val="tx1"/>
                </a:solidFill>
              </a:rPr>
              <a:t>小规模集成电路</a:t>
            </a:r>
            <a:r>
              <a:rPr lang="en-US" altLang="zh-CN" dirty="0">
                <a:solidFill>
                  <a:schemeClr val="tx1"/>
                </a:solidFill>
              </a:rPr>
              <a:t>-&gt;</a:t>
            </a:r>
            <a:r>
              <a:rPr lang="zh-CN" altLang="en-US" dirty="0">
                <a:solidFill>
                  <a:schemeClr val="tx1"/>
                </a:solidFill>
              </a:rPr>
              <a:t>大规模集成电路</a:t>
            </a:r>
          </a:p>
          <a:p>
            <a:pPr lvl="2" eaLnBrk="1" hangingPunct="1">
              <a:defRPr/>
            </a:pPr>
            <a:r>
              <a:rPr lang="en-US" altLang="zh-CN" dirty="0">
                <a:solidFill>
                  <a:schemeClr val="tx1"/>
                </a:solidFill>
              </a:rPr>
              <a:t>CPU</a:t>
            </a:r>
            <a:r>
              <a:rPr lang="zh-CN" altLang="en-US" dirty="0">
                <a:solidFill>
                  <a:schemeClr val="tx1"/>
                </a:solidFill>
              </a:rPr>
              <a:t>的位宽度（</a:t>
            </a:r>
            <a:r>
              <a:rPr lang="en-US" altLang="zh-CN" dirty="0">
                <a:solidFill>
                  <a:schemeClr val="tx1"/>
                </a:solidFill>
              </a:rPr>
              <a:t>8/16/32/64</a:t>
            </a:r>
            <a:r>
              <a:rPr lang="zh-CN" altLang="en-US" dirty="0">
                <a:solidFill>
                  <a:schemeClr val="tx1"/>
                </a:solidFill>
              </a:rPr>
              <a:t>位）、计算速度，快速外存的发展</a:t>
            </a:r>
            <a:endParaRPr lang="en-US" altLang="zh-CN" dirty="0"/>
          </a:p>
          <a:p>
            <a:pPr lvl="1" eaLnBrk="1" hangingPunct="1">
              <a:defRPr/>
            </a:pPr>
            <a:r>
              <a:rPr lang="zh-CN" altLang="en-US" dirty="0"/>
              <a:t>计算机体系结构的不断发展</a:t>
            </a:r>
            <a:endParaRPr lang="en-US" altLang="zh-CN" dirty="0"/>
          </a:p>
          <a:p>
            <a:pPr lvl="2" eaLnBrk="1" hangingPunct="1">
              <a:defRPr/>
            </a:pPr>
            <a:r>
              <a:rPr lang="zh-CN" altLang="en-US" dirty="0">
                <a:solidFill>
                  <a:schemeClr val="tx1"/>
                </a:solidFill>
              </a:rPr>
              <a:t>从单处理机到多处理机；从单机到网络</a:t>
            </a:r>
            <a:endParaRPr lang="en-US" altLang="zh-CN" dirty="0">
              <a:solidFill>
                <a:schemeClr val="tx1"/>
              </a:solidFill>
            </a:endParaRPr>
          </a:p>
          <a:p>
            <a:pPr lvl="2" eaLnBrk="1" hangingPunct="1">
              <a:defRPr/>
            </a:pPr>
            <a:r>
              <a:rPr lang="zh-CN" altLang="en-US" dirty="0">
                <a:solidFill>
                  <a:schemeClr val="tx1"/>
                </a:solidFill>
              </a:rPr>
              <a:t>从单核到多核</a:t>
            </a:r>
            <a:endParaRPr lang="en-US" altLang="zh-CN" dirty="0">
              <a:solidFill>
                <a:schemeClr val="tx1"/>
              </a:solidFill>
            </a:endParaRPr>
          </a:p>
          <a:p>
            <a:pPr lvl="1">
              <a:defRPr/>
            </a:pPr>
            <a:r>
              <a:rPr lang="zh-CN" altLang="en-US" dirty="0"/>
              <a:t>不断提高计算机资源利用率的需求</a:t>
            </a:r>
            <a:endParaRPr lang="en-US" altLang="zh-CN" dirty="0"/>
          </a:p>
          <a:p>
            <a:pPr lvl="1">
              <a:defRPr/>
            </a:pPr>
            <a:r>
              <a:rPr lang="zh-CN" altLang="en-US" dirty="0"/>
              <a:t>方便用户操作的需求</a:t>
            </a:r>
            <a:endParaRPr lang="en-US" altLang="zh-CN" dirty="0"/>
          </a:p>
          <a:p>
            <a:pPr lvl="2" eaLnBrk="1" hangingPunct="1">
              <a:defRPr/>
            </a:pPr>
            <a:endParaRPr lang="en-US" altLang="zh-CN" dirty="0">
              <a:solidFill>
                <a:schemeClr val="tx1"/>
              </a:solidFill>
            </a:endParaRPr>
          </a:p>
        </p:txBody>
      </p:sp>
      <p:sp>
        <p:nvSpPr>
          <p:cNvPr id="2" name="左大括号 1">
            <a:extLst>
              <a:ext uri="{FF2B5EF4-FFF2-40B4-BE49-F238E27FC236}">
                <a16:creationId xmlns:a16="http://schemas.microsoft.com/office/drawing/2014/main" id="{F878AEAF-B79E-4B00-B4FF-57B50A47D553}"/>
              </a:ext>
            </a:extLst>
          </p:cNvPr>
          <p:cNvSpPr/>
          <p:nvPr/>
        </p:nvSpPr>
        <p:spPr>
          <a:xfrm flipH="1">
            <a:off x="7465107" y="5501936"/>
            <a:ext cx="503238" cy="823912"/>
          </a:xfrm>
          <a:prstGeom prst="leftBrace">
            <a:avLst>
              <a:gd name="adj1" fmla="val 20427"/>
              <a:gd name="adj2" fmla="val 52821"/>
            </a:avLst>
          </a:prstGeom>
          <a:ln>
            <a:solidFill>
              <a:srgbClr val="373EC7"/>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5" name="左大括号 4">
            <a:extLst>
              <a:ext uri="{FF2B5EF4-FFF2-40B4-BE49-F238E27FC236}">
                <a16:creationId xmlns:a16="http://schemas.microsoft.com/office/drawing/2014/main" id="{4DC77EFF-9C44-44BE-8455-B9E4E2BB6AF4}"/>
              </a:ext>
            </a:extLst>
          </p:cNvPr>
          <p:cNvSpPr/>
          <p:nvPr/>
        </p:nvSpPr>
        <p:spPr>
          <a:xfrm>
            <a:off x="2135188" y="1924051"/>
            <a:ext cx="431800" cy="2016125"/>
          </a:xfrm>
          <a:prstGeom prst="leftBrace">
            <a:avLst>
              <a:gd name="adj1" fmla="val 20427"/>
              <a:gd name="adj2" fmla="val 60884"/>
            </a:avLst>
          </a:prstGeom>
          <a:ln>
            <a:solidFill>
              <a:srgbClr val="373EC7"/>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3" name="文本框 2">
            <a:extLst>
              <a:ext uri="{FF2B5EF4-FFF2-40B4-BE49-F238E27FC236}">
                <a16:creationId xmlns:a16="http://schemas.microsoft.com/office/drawing/2014/main" id="{BDF873B7-A442-4256-A4AE-93924B2E9CFC}"/>
              </a:ext>
            </a:extLst>
          </p:cNvPr>
          <p:cNvSpPr txBox="1">
            <a:spLocks noChangeArrowheads="1"/>
          </p:cNvSpPr>
          <p:nvPr/>
        </p:nvSpPr>
        <p:spPr bwMode="auto">
          <a:xfrm>
            <a:off x="8078789" y="5749926"/>
            <a:ext cx="338386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50000"/>
              </a:lnSpc>
              <a:spcAft>
                <a:spcPts val="300"/>
              </a:spcAft>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lnSpc>
                <a:spcPct val="150000"/>
              </a:lnSpc>
              <a:spcAft>
                <a:spcPts val="300"/>
              </a:spcAft>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lnSpc>
                <a:spcPct val="150000"/>
              </a:lnSpc>
              <a:spcAft>
                <a:spcPts val="300"/>
              </a:spcAft>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lnSpc>
                <a:spcPct val="150000"/>
              </a:lnSpc>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lnSpc>
                <a:spcPct val="150000"/>
              </a:lnSpc>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nSpc>
                <a:spcPct val="100000"/>
              </a:lnSpc>
              <a:spcAft>
                <a:spcPct val="0"/>
              </a:spcAft>
              <a:buFontTx/>
              <a:buNone/>
            </a:pPr>
            <a:r>
              <a:rPr lang="zh-CN" altLang="en-US" sz="2800" b="1" dirty="0">
                <a:solidFill>
                  <a:srgbClr val="0000FF"/>
                </a:solidFill>
                <a:latin typeface="Arial" panose="020B0604020202020204" pitchFamily="34" charset="0"/>
                <a:ea typeface="宋体" panose="02010600030101010101" pitchFamily="2" charset="-122"/>
              </a:rPr>
              <a:t>用户需求的变化</a:t>
            </a:r>
          </a:p>
        </p:txBody>
      </p:sp>
      <p:sp>
        <p:nvSpPr>
          <p:cNvPr id="4" name="文本框 3">
            <a:extLst>
              <a:ext uri="{FF2B5EF4-FFF2-40B4-BE49-F238E27FC236}">
                <a16:creationId xmlns:a16="http://schemas.microsoft.com/office/drawing/2014/main" id="{77276252-6727-4486-B995-F07770D68C4F}"/>
              </a:ext>
            </a:extLst>
          </p:cNvPr>
          <p:cNvSpPr txBox="1">
            <a:spLocks noChangeArrowheads="1"/>
          </p:cNvSpPr>
          <p:nvPr/>
        </p:nvSpPr>
        <p:spPr bwMode="auto">
          <a:xfrm>
            <a:off x="1393372" y="2139950"/>
            <a:ext cx="741818"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50000"/>
              </a:lnSpc>
              <a:spcAft>
                <a:spcPts val="300"/>
              </a:spcAft>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lnSpc>
                <a:spcPct val="150000"/>
              </a:lnSpc>
              <a:spcAft>
                <a:spcPts val="300"/>
              </a:spcAft>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lnSpc>
                <a:spcPct val="150000"/>
              </a:lnSpc>
              <a:spcAft>
                <a:spcPts val="300"/>
              </a:spcAft>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lnSpc>
                <a:spcPct val="150000"/>
              </a:lnSpc>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lnSpc>
                <a:spcPct val="150000"/>
              </a:lnSpc>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nSpc>
                <a:spcPct val="100000"/>
              </a:lnSpc>
              <a:spcAft>
                <a:spcPct val="0"/>
              </a:spcAft>
              <a:buFontTx/>
              <a:buNone/>
            </a:pPr>
            <a:r>
              <a:rPr lang="zh-CN" altLang="en-US" sz="2800" b="1" dirty="0">
                <a:solidFill>
                  <a:srgbClr val="0000FF"/>
                </a:solidFill>
                <a:latin typeface="Arial" panose="020B0604020202020204" pitchFamily="34" charset="0"/>
                <a:ea typeface="宋体" panose="02010600030101010101" pitchFamily="2" charset="-122"/>
              </a:rPr>
              <a:t>硬件的发展</a:t>
            </a: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38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38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38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3"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F6F88F5-FF0F-4153-B2B9-B59D65ABB013}"/>
              </a:ext>
            </a:extLst>
          </p:cNvPr>
          <p:cNvSpPr>
            <a:spLocks noGrp="1"/>
          </p:cNvSpPr>
          <p:nvPr>
            <p:ph idx="1"/>
          </p:nvPr>
        </p:nvSpPr>
        <p:spPr>
          <a:xfrm>
            <a:off x="205925" y="620155"/>
            <a:ext cx="5012846" cy="5258915"/>
          </a:xfrm>
        </p:spPr>
        <p:txBody>
          <a:bodyPr vert="horz" lIns="91440" tIns="45720" rIns="91440" bIns="45720" rtlCol="0" anchor="t">
            <a:normAutofit fontScale="92500" lnSpcReduction="10000"/>
          </a:bodyPr>
          <a:lstStyle/>
          <a:p>
            <a:pPr>
              <a:lnSpc>
                <a:spcPct val="150000"/>
              </a:lnSpc>
              <a:buFont typeface="Arial" panose="020B0604020202020204" pitchFamily="34" charset="0"/>
              <a:buChar char="•"/>
              <a:defRPr/>
            </a:pPr>
            <a:r>
              <a:rPr lang="zh-CN" altLang="en-US" sz="2800" b="1" dirty="0">
                <a:latin typeface="+mn-lt"/>
                <a:ea typeface="+mn-ea"/>
              </a:rPr>
              <a:t>操作系统</a:t>
            </a:r>
            <a:r>
              <a:rPr lang="zh-CN" altLang="en-US" sz="2800" dirty="0">
                <a:latin typeface="+mn-lt"/>
                <a:ea typeface="+mn-ea"/>
              </a:rPr>
              <a:t>的发展过程：</a:t>
            </a:r>
          </a:p>
          <a:p>
            <a:pPr lvl="1">
              <a:lnSpc>
                <a:spcPct val="150000"/>
              </a:lnSpc>
              <a:buFont typeface="Wingdings" panose="05000000000000000000" pitchFamily="2" charset="2"/>
              <a:buChar char="p"/>
              <a:defRPr/>
            </a:pPr>
            <a:r>
              <a:rPr lang="en-US" altLang="zh-CN" dirty="0">
                <a:latin typeface="+mn-lt"/>
                <a:ea typeface="+mn-ea"/>
              </a:rPr>
              <a:t>40</a:t>
            </a:r>
            <a:r>
              <a:rPr lang="zh-CN" altLang="en-US" dirty="0">
                <a:latin typeface="+mn-lt"/>
                <a:ea typeface="+mn-ea"/>
              </a:rPr>
              <a:t>年代：</a:t>
            </a:r>
            <a:r>
              <a:rPr lang="zh-CN" altLang="en-US" u="dottedHeavy" dirty="0">
                <a:solidFill>
                  <a:srgbClr val="0000FF"/>
                </a:solidFill>
                <a:latin typeface="+mn-lt"/>
                <a:ea typeface="+mn-ea"/>
              </a:rPr>
              <a:t>人工操作阶段</a:t>
            </a:r>
            <a:endParaRPr lang="en-US" altLang="zh-CN" dirty="0">
              <a:solidFill>
                <a:srgbClr val="0000FF"/>
              </a:solidFill>
              <a:latin typeface="+mn-lt"/>
              <a:ea typeface="+mn-ea"/>
            </a:endParaRPr>
          </a:p>
          <a:p>
            <a:pPr lvl="1">
              <a:lnSpc>
                <a:spcPct val="150000"/>
              </a:lnSpc>
              <a:buFont typeface="Wingdings" panose="05000000000000000000" pitchFamily="2" charset="2"/>
              <a:buChar char="p"/>
              <a:defRPr/>
            </a:pPr>
            <a:r>
              <a:rPr lang="en-US" altLang="zh-CN" dirty="0">
                <a:latin typeface="+mn-lt"/>
                <a:ea typeface="+mn-ea"/>
              </a:rPr>
              <a:t>50</a:t>
            </a:r>
            <a:r>
              <a:rPr lang="zh-CN" altLang="en-US" dirty="0">
                <a:latin typeface="+mn-lt"/>
                <a:ea typeface="+mn-ea"/>
              </a:rPr>
              <a:t>年代中期：</a:t>
            </a:r>
            <a:r>
              <a:rPr lang="zh-CN" altLang="en-US" b="1" dirty="0">
                <a:solidFill>
                  <a:srgbClr val="0000FF"/>
                </a:solidFill>
                <a:latin typeface="+mn-lt"/>
                <a:ea typeface="+mn-ea"/>
              </a:rPr>
              <a:t>单</a:t>
            </a:r>
            <a:r>
              <a:rPr lang="zh-CN" altLang="en-US" dirty="0">
                <a:solidFill>
                  <a:srgbClr val="0000FF"/>
                </a:solidFill>
                <a:latin typeface="+mn-lt"/>
                <a:ea typeface="+mn-ea"/>
              </a:rPr>
              <a:t>道批处理操作系统</a:t>
            </a:r>
          </a:p>
          <a:p>
            <a:pPr lvl="1">
              <a:lnSpc>
                <a:spcPct val="150000"/>
              </a:lnSpc>
              <a:buFont typeface="Wingdings" panose="05000000000000000000" pitchFamily="2" charset="2"/>
              <a:buChar char="p"/>
              <a:defRPr/>
            </a:pPr>
            <a:r>
              <a:rPr lang="en-US" altLang="zh-CN" dirty="0">
                <a:latin typeface="+mn-lt"/>
                <a:ea typeface="+mn-ea"/>
              </a:rPr>
              <a:t>60</a:t>
            </a:r>
            <a:r>
              <a:rPr lang="zh-CN" altLang="en-US" dirty="0">
                <a:latin typeface="+mn-lt"/>
                <a:ea typeface="+mn-ea"/>
              </a:rPr>
              <a:t>年代中期：</a:t>
            </a:r>
            <a:r>
              <a:rPr lang="zh-CN" altLang="en-US" b="1" dirty="0">
                <a:solidFill>
                  <a:srgbClr val="0000FF"/>
                </a:solidFill>
                <a:latin typeface="+mn-lt"/>
                <a:ea typeface="+mn-ea"/>
              </a:rPr>
              <a:t>多</a:t>
            </a:r>
            <a:r>
              <a:rPr lang="zh-CN" altLang="en-US" dirty="0">
                <a:solidFill>
                  <a:srgbClr val="0000FF"/>
                </a:solidFill>
                <a:latin typeface="+mn-lt"/>
                <a:ea typeface="+mn-ea"/>
              </a:rPr>
              <a:t>道批处理操作系统</a:t>
            </a:r>
            <a:endParaRPr lang="en-US" altLang="zh-CN" dirty="0">
              <a:solidFill>
                <a:srgbClr val="0000FF"/>
              </a:solidFill>
              <a:latin typeface="+mn-lt"/>
              <a:ea typeface="+mn-ea"/>
            </a:endParaRPr>
          </a:p>
          <a:p>
            <a:pPr lvl="1">
              <a:lnSpc>
                <a:spcPct val="150000"/>
              </a:lnSpc>
              <a:buFont typeface="Wingdings" panose="05000000000000000000" pitchFamily="2" charset="2"/>
              <a:buChar char="p"/>
              <a:defRPr/>
            </a:pPr>
            <a:r>
              <a:rPr lang="en-US" altLang="zh-CN" dirty="0">
                <a:latin typeface="+mn-lt"/>
                <a:ea typeface="+mn-ea"/>
              </a:rPr>
              <a:t>60</a:t>
            </a:r>
            <a:r>
              <a:rPr lang="zh-CN" altLang="en-US" dirty="0">
                <a:latin typeface="+mn-lt"/>
                <a:ea typeface="+mn-ea"/>
              </a:rPr>
              <a:t>年代末期：</a:t>
            </a:r>
            <a:r>
              <a:rPr lang="zh-CN" altLang="en-US" dirty="0">
                <a:solidFill>
                  <a:srgbClr val="0000FF"/>
                </a:solidFill>
                <a:latin typeface="+mn-lt"/>
                <a:ea typeface="+mn-ea"/>
              </a:rPr>
              <a:t>分时操作系统</a:t>
            </a:r>
          </a:p>
          <a:p>
            <a:pPr lvl="1">
              <a:lnSpc>
                <a:spcPct val="150000"/>
              </a:lnSpc>
              <a:buFont typeface="Wingdings" panose="05000000000000000000" pitchFamily="2" charset="2"/>
              <a:buChar char="p"/>
              <a:defRPr/>
            </a:pPr>
            <a:r>
              <a:rPr lang="en-US" altLang="zh-CN" dirty="0">
                <a:latin typeface="+mn-lt"/>
                <a:ea typeface="+mn-ea"/>
              </a:rPr>
              <a:t>70</a:t>
            </a:r>
            <a:r>
              <a:rPr lang="zh-CN" altLang="en-US" dirty="0">
                <a:latin typeface="+mn-lt"/>
                <a:ea typeface="+mn-ea"/>
              </a:rPr>
              <a:t>年代</a:t>
            </a:r>
            <a:r>
              <a:rPr lang="en-US" altLang="zh-CN" dirty="0">
                <a:latin typeface="+mn-lt"/>
                <a:ea typeface="+mn-ea"/>
              </a:rPr>
              <a:t>~</a:t>
            </a:r>
            <a:r>
              <a:rPr lang="zh-CN" altLang="en-US" dirty="0">
                <a:latin typeface="+mn-lt"/>
                <a:ea typeface="+mn-ea"/>
              </a:rPr>
              <a:t>：微机操作系统、网络操作系统、分布式操作系统 </a:t>
            </a:r>
            <a:r>
              <a:rPr lang="en-US" altLang="zh-CN" dirty="0">
                <a:latin typeface="+mn-lt"/>
                <a:ea typeface="+mn-ea"/>
              </a:rPr>
              <a:t>……</a:t>
            </a:r>
          </a:p>
        </p:txBody>
      </p:sp>
      <p:pic>
        <p:nvPicPr>
          <p:cNvPr id="3074" name="Picture 2">
            <a:extLst>
              <a:ext uri="{FF2B5EF4-FFF2-40B4-BE49-F238E27FC236}">
                <a16:creationId xmlns:a16="http://schemas.microsoft.com/office/drawing/2014/main" id="{095A5861-7AEB-C1A7-D5E0-967B188AAF6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52863" y="892098"/>
            <a:ext cx="7011271" cy="4415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04193"/>
      </p:ext>
    </p:ext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ext Box 45">
            <a:extLst>
              <a:ext uri="{FF2B5EF4-FFF2-40B4-BE49-F238E27FC236}">
                <a16:creationId xmlns:a16="http://schemas.microsoft.com/office/drawing/2014/main" id="{D293E562-5F9A-41E8-BC59-716566841FEB}"/>
              </a:ext>
            </a:extLst>
          </p:cNvPr>
          <p:cNvSpPr txBox="1">
            <a:spLocks noChangeArrowheads="1"/>
          </p:cNvSpPr>
          <p:nvPr/>
        </p:nvSpPr>
        <p:spPr bwMode="auto">
          <a:xfrm>
            <a:off x="8299450" y="0"/>
            <a:ext cx="24048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Aft>
                <a:spcPts val="300"/>
              </a:spcAft>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lnSpc>
                <a:spcPct val="150000"/>
              </a:lnSpc>
              <a:spcAft>
                <a:spcPts val="300"/>
              </a:spcAft>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lnSpc>
                <a:spcPct val="150000"/>
              </a:lnSpc>
              <a:spcAft>
                <a:spcPts val="300"/>
              </a:spcAft>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lnSpc>
                <a:spcPct val="150000"/>
              </a:lnSpc>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lnSpc>
                <a:spcPct val="150000"/>
              </a:lnSpc>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00000"/>
              </a:lnSpc>
              <a:spcAft>
                <a:spcPct val="0"/>
              </a:spcAft>
              <a:buFontTx/>
              <a:buNone/>
            </a:pPr>
            <a:r>
              <a:rPr lang="zh-CN" altLang="en-US" sz="1800" b="1">
                <a:solidFill>
                  <a:schemeClr val="bg1"/>
                </a:solidFill>
                <a:latin typeface="Arial" panose="020B0604020202020204" pitchFamily="34" charset="0"/>
              </a:rPr>
              <a:t>第一章  操作系统概论</a:t>
            </a:r>
          </a:p>
        </p:txBody>
      </p:sp>
      <p:pic>
        <p:nvPicPr>
          <p:cNvPr id="29" name="Picture 7" descr="ENAIC">
            <a:extLst>
              <a:ext uri="{FF2B5EF4-FFF2-40B4-BE49-F238E27FC236}">
                <a16:creationId xmlns:a16="http://schemas.microsoft.com/office/drawing/2014/main" id="{9C1428B6-9262-4B9F-8B8B-1D3496950B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3051" y="1260475"/>
            <a:ext cx="6450013" cy="477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 descr="eniac">
            <a:extLst>
              <a:ext uri="{FF2B5EF4-FFF2-40B4-BE49-F238E27FC236}">
                <a16:creationId xmlns:a16="http://schemas.microsoft.com/office/drawing/2014/main" id="{8504C42B-EB29-4EFE-850B-FCE731C778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00" y="1173163"/>
            <a:ext cx="7632700" cy="497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标题 1">
            <a:extLst>
              <a:ext uri="{FF2B5EF4-FFF2-40B4-BE49-F238E27FC236}">
                <a16:creationId xmlns:a16="http://schemas.microsoft.com/office/drawing/2014/main" id="{972EFDBC-60E7-4EE5-8D63-1CFADD60B30B}"/>
              </a:ext>
            </a:extLst>
          </p:cNvPr>
          <p:cNvSpPr>
            <a:spLocks noGrp="1"/>
          </p:cNvSpPr>
          <p:nvPr>
            <p:ph type="title" idx="4294967295"/>
          </p:nvPr>
        </p:nvSpPr>
        <p:spPr>
          <a:xfrm>
            <a:off x="803811" y="184666"/>
            <a:ext cx="8896350" cy="854075"/>
          </a:xfrm>
        </p:spPr>
        <p:txBody>
          <a:bodyPr>
            <a:normAutofit fontScale="90000"/>
          </a:bodyPr>
          <a:lstStyle/>
          <a:p>
            <a:r>
              <a:rPr lang="en-US" altLang="zh-CN" dirty="0"/>
              <a:t>1</a:t>
            </a:r>
            <a:r>
              <a:rPr lang="en-US" altLang="zh-CN" dirty="0">
                <a:sym typeface="+mn-ea"/>
              </a:rPr>
              <a:t>.2.1  </a:t>
            </a:r>
            <a:r>
              <a:rPr lang="zh-CN" altLang="en-US" dirty="0">
                <a:sym typeface="+mn-ea"/>
              </a:rPr>
              <a:t>人工操作阶段</a:t>
            </a:r>
            <a:r>
              <a:rPr lang="en-US" altLang="zh-CN" dirty="0"/>
              <a:t>——</a:t>
            </a:r>
            <a:r>
              <a:rPr lang="zh-CN" altLang="zh-CN" sz="3200" dirty="0"/>
              <a:t>在第一代计算机时期</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linds(horizontal)">
                                      <p:cBhvr>
                                        <p:cTn id="7" dur="500"/>
                                        <p:tgtEl>
                                          <p:spTgt spid="2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076395" y="114370"/>
            <a:ext cx="10969200" cy="705600"/>
          </a:xfrm>
        </p:spPr>
        <p:txBody>
          <a:bodyPr>
            <a:normAutofit/>
          </a:bodyPr>
          <a:lstStyle/>
          <a:p>
            <a:r>
              <a:rPr lang="en-US" altLang="zh-CN" dirty="0"/>
              <a:t>1</a:t>
            </a:r>
            <a:r>
              <a:rPr lang="en-US" altLang="zh-CN" dirty="0">
                <a:sym typeface="+mn-ea"/>
              </a:rPr>
              <a:t>.2.1  </a:t>
            </a:r>
            <a:r>
              <a:rPr lang="zh-CN" altLang="en-US" dirty="0">
                <a:sym typeface="+mn-ea"/>
              </a:rPr>
              <a:t>人工操作阶段</a:t>
            </a:r>
            <a:endParaRPr lang="zh-CN" altLang="en-US" dirty="0"/>
          </a:p>
        </p:txBody>
      </p:sp>
      <p:sp>
        <p:nvSpPr>
          <p:cNvPr id="3" name="内容占位符 2"/>
          <p:cNvSpPr>
            <a:spLocks noGrp="1"/>
          </p:cNvSpPr>
          <p:nvPr>
            <p:ph idx="1"/>
          </p:nvPr>
        </p:nvSpPr>
        <p:spPr>
          <a:xfrm>
            <a:off x="611505" y="1304925"/>
            <a:ext cx="10968990" cy="4100452"/>
          </a:xfrm>
        </p:spPr>
        <p:txBody>
          <a:bodyPr>
            <a:normAutofit fontScale="97500"/>
          </a:bodyPr>
          <a:lstStyle/>
          <a:p>
            <a:r>
              <a:rPr lang="zh-CN" altLang="zh-CN" sz="3200" dirty="0"/>
              <a:t>构成计算机的主要元器件是</a:t>
            </a:r>
            <a:r>
              <a:rPr lang="zh-CN" altLang="zh-CN" sz="3200" dirty="0">
                <a:solidFill>
                  <a:srgbClr val="0000FF"/>
                </a:solidFill>
              </a:rPr>
              <a:t>电子管</a:t>
            </a:r>
            <a:r>
              <a:rPr lang="zh-CN" altLang="zh-CN" sz="3200" dirty="0"/>
              <a:t>，计算机</a:t>
            </a:r>
            <a:r>
              <a:rPr lang="zh-CN" altLang="zh-CN" sz="3200" dirty="0">
                <a:solidFill>
                  <a:srgbClr val="0000FF"/>
                </a:solidFill>
              </a:rPr>
              <a:t>运算速度非常慢</a:t>
            </a:r>
            <a:r>
              <a:rPr lang="zh-CN" altLang="zh-CN" sz="3200" dirty="0"/>
              <a:t>（几千次／秒）</a:t>
            </a:r>
            <a:endParaRPr lang="en-US" altLang="zh-CN" sz="3200" dirty="0"/>
          </a:p>
          <a:p>
            <a:r>
              <a:rPr lang="zh-CN" altLang="zh-CN" sz="3200" dirty="0">
                <a:solidFill>
                  <a:srgbClr val="0000FF"/>
                </a:solidFill>
              </a:rPr>
              <a:t>没有配置操作系统</a:t>
            </a:r>
            <a:r>
              <a:rPr lang="zh-CN" altLang="zh-CN" sz="3200" dirty="0"/>
              <a:t>，甚至没有任何软件。</a:t>
            </a:r>
            <a:endParaRPr lang="en-US" altLang="zh-CN" sz="3200" dirty="0"/>
          </a:p>
          <a:p>
            <a:r>
              <a:rPr lang="zh-CN" altLang="zh-CN" sz="3200" dirty="0"/>
              <a:t>完全是手工操作，用户（即程序员）需要直接与计算机硬件打交道。</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内容占位符 6">
            <a:extLst>
              <a:ext uri="{FF2B5EF4-FFF2-40B4-BE49-F238E27FC236}">
                <a16:creationId xmlns:a16="http://schemas.microsoft.com/office/drawing/2014/main" id="{523D4E3C-8604-4697-928B-851610B3847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98449" y="198436"/>
            <a:ext cx="4762500" cy="2990850"/>
          </a:xfrm>
        </p:spPr>
      </p:pic>
      <p:pic>
        <p:nvPicPr>
          <p:cNvPr id="19459" name="图片 7">
            <a:extLst>
              <a:ext uri="{FF2B5EF4-FFF2-40B4-BE49-F238E27FC236}">
                <a16:creationId xmlns:a16="http://schemas.microsoft.com/office/drawing/2014/main" id="{077A6475-CCB5-4349-879B-B987465AFC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6467" y="3120610"/>
            <a:ext cx="4864100"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TextBox 1">
            <a:extLst>
              <a:ext uri="{FF2B5EF4-FFF2-40B4-BE49-F238E27FC236}">
                <a16:creationId xmlns:a16="http://schemas.microsoft.com/office/drawing/2014/main" id="{38F8CC3E-3DFF-41A0-A54C-BE31350808D7}"/>
              </a:ext>
            </a:extLst>
          </p:cNvPr>
          <p:cNvSpPr txBox="1">
            <a:spLocks noChangeArrowheads="1"/>
          </p:cNvSpPr>
          <p:nvPr/>
        </p:nvSpPr>
        <p:spPr bwMode="auto">
          <a:xfrm>
            <a:off x="5928517" y="198436"/>
            <a:ext cx="1633536"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50000"/>
              </a:lnSpc>
              <a:spcAft>
                <a:spcPts val="300"/>
              </a:spcAft>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lnSpc>
                <a:spcPct val="150000"/>
              </a:lnSpc>
              <a:spcAft>
                <a:spcPts val="300"/>
              </a:spcAft>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lnSpc>
                <a:spcPct val="150000"/>
              </a:lnSpc>
              <a:spcAft>
                <a:spcPts val="300"/>
              </a:spcAft>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lnSpc>
                <a:spcPct val="150000"/>
              </a:lnSpc>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lnSpc>
                <a:spcPct val="150000"/>
              </a:lnSpc>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nSpc>
                <a:spcPct val="100000"/>
              </a:lnSpc>
              <a:spcAft>
                <a:spcPct val="0"/>
              </a:spcAft>
              <a:buFontTx/>
              <a:buNone/>
            </a:pPr>
            <a:r>
              <a:rPr lang="zh-CN" altLang="en-US" sz="4000" b="1" dirty="0">
                <a:solidFill>
                  <a:srgbClr val="4138FA"/>
                </a:solidFill>
                <a:latin typeface="Arial" panose="020B0604020202020204" pitchFamily="34" charset="0"/>
                <a:ea typeface="宋体" panose="02010600030101010101" pitchFamily="2" charset="-122"/>
              </a:rPr>
              <a:t>纸带</a:t>
            </a:r>
          </a:p>
        </p:txBody>
      </p:sp>
      <p:sp>
        <p:nvSpPr>
          <p:cNvPr id="2" name="文本框 1">
            <a:extLst>
              <a:ext uri="{FF2B5EF4-FFF2-40B4-BE49-F238E27FC236}">
                <a16:creationId xmlns:a16="http://schemas.microsoft.com/office/drawing/2014/main" id="{E1AA0A80-9296-47FE-AFBB-423520F06D54}"/>
              </a:ext>
            </a:extLst>
          </p:cNvPr>
          <p:cNvSpPr txBox="1"/>
          <p:nvPr/>
        </p:nvSpPr>
        <p:spPr>
          <a:xfrm>
            <a:off x="5636871" y="982484"/>
            <a:ext cx="6555129" cy="2062103"/>
          </a:xfrm>
          <a:prstGeom prst="rect">
            <a:avLst/>
          </a:prstGeom>
          <a:noFill/>
        </p:spPr>
        <p:txBody>
          <a:bodyPr wrap="square">
            <a:spAutoFit/>
          </a:bodyPr>
          <a:lstStyle/>
          <a:p>
            <a:pPr marL="285750" indent="-285750">
              <a:buFont typeface="Wingdings" panose="05000000000000000000" pitchFamily="2" charset="2"/>
              <a:buChar char="u"/>
              <a:defRPr/>
            </a:pPr>
            <a:r>
              <a:rPr lang="zh-CN" altLang="en-US" sz="3200" kern="0" dirty="0">
                <a:solidFill>
                  <a:srgbClr val="373EC7"/>
                </a:solidFill>
                <a:latin typeface="华文新魏" panose="02010800040101010101" pitchFamily="2" charset="-122"/>
                <a:ea typeface="华文新魏" panose="02010800040101010101" pitchFamily="2" charset="-122"/>
              </a:rPr>
              <a:t>用户：用户既是程序员，又是操作员；用户是计算机专业人员；</a:t>
            </a:r>
          </a:p>
          <a:p>
            <a:pPr marL="285750" indent="-285750">
              <a:buFont typeface="Wingdings" panose="05000000000000000000" pitchFamily="2" charset="2"/>
              <a:buChar char="u"/>
              <a:defRPr/>
            </a:pPr>
            <a:r>
              <a:rPr lang="zh-CN" altLang="en-US" sz="3200" kern="0" dirty="0">
                <a:solidFill>
                  <a:srgbClr val="373EC7"/>
                </a:solidFill>
                <a:latin typeface="华文新魏" panose="02010800040101010101" pitchFamily="2" charset="-122"/>
                <a:ea typeface="华文新魏" panose="02010800040101010101" pitchFamily="2" charset="-122"/>
              </a:rPr>
              <a:t>编程语言：机器语言</a:t>
            </a:r>
          </a:p>
          <a:p>
            <a:pPr marL="285750" indent="-285750">
              <a:buFont typeface="Wingdings" panose="05000000000000000000" pitchFamily="2" charset="2"/>
              <a:buChar char="u"/>
              <a:defRPr/>
            </a:pPr>
            <a:r>
              <a:rPr lang="zh-CN" altLang="en-US" sz="3200" kern="0" dirty="0">
                <a:solidFill>
                  <a:srgbClr val="373EC7"/>
                </a:solidFill>
                <a:latin typeface="华文新魏" panose="02010800040101010101" pitchFamily="2" charset="-122"/>
                <a:ea typeface="华文新魏" panose="02010800040101010101" pitchFamily="2" charset="-122"/>
              </a:rPr>
              <a:t>输入输出：纸带或卡片</a:t>
            </a:r>
          </a:p>
        </p:txBody>
      </p:sp>
      <p:pic>
        <p:nvPicPr>
          <p:cNvPr id="1026" name="Picture 2">
            <a:extLst>
              <a:ext uri="{FF2B5EF4-FFF2-40B4-BE49-F238E27FC236}">
                <a16:creationId xmlns:a16="http://schemas.microsoft.com/office/drawing/2014/main" id="{530A019B-55BA-44C5-BA9F-0464FB2FA5A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6363" b="4473"/>
          <a:stretch/>
        </p:blipFill>
        <p:spPr bwMode="auto">
          <a:xfrm>
            <a:off x="257175" y="3740944"/>
            <a:ext cx="2286000" cy="24749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076395" y="114370"/>
            <a:ext cx="10969200" cy="705600"/>
          </a:xfrm>
        </p:spPr>
        <p:txBody>
          <a:bodyPr>
            <a:normAutofit/>
          </a:bodyPr>
          <a:lstStyle/>
          <a:p>
            <a:r>
              <a:rPr lang="en-US" altLang="zh-CN" dirty="0"/>
              <a:t>1</a:t>
            </a:r>
            <a:r>
              <a:rPr lang="en-US" altLang="zh-CN" dirty="0">
                <a:sym typeface="+mn-ea"/>
              </a:rPr>
              <a:t>.2.1  </a:t>
            </a:r>
            <a:r>
              <a:rPr lang="zh-CN" altLang="en-US" dirty="0">
                <a:sym typeface="+mn-ea"/>
              </a:rPr>
              <a:t>人工操作阶段</a:t>
            </a:r>
            <a:endParaRPr lang="zh-CN" altLang="en-US" dirty="0"/>
          </a:p>
        </p:txBody>
      </p:sp>
      <p:sp>
        <p:nvSpPr>
          <p:cNvPr id="3" name="内容占位符 2"/>
          <p:cNvSpPr>
            <a:spLocks noGrp="1"/>
          </p:cNvSpPr>
          <p:nvPr>
            <p:ph idx="1"/>
          </p:nvPr>
        </p:nvSpPr>
        <p:spPr>
          <a:xfrm>
            <a:off x="335666" y="978515"/>
            <a:ext cx="11620982" cy="5503307"/>
          </a:xfrm>
        </p:spPr>
        <p:txBody>
          <a:bodyPr>
            <a:normAutofit fontScale="97500"/>
          </a:bodyPr>
          <a:lstStyle/>
          <a:p>
            <a:pPr marL="0" indent="0">
              <a:buNone/>
            </a:pPr>
            <a:r>
              <a:rPr lang="zh-CN" altLang="zh-CN" sz="2500" dirty="0"/>
              <a:t>这种早期系统存在以下三个问题：</a:t>
            </a:r>
          </a:p>
          <a:p>
            <a:pPr marL="0" indent="0">
              <a:buNone/>
            </a:pPr>
            <a:r>
              <a:rPr lang="zh-CN" altLang="zh-CN" sz="2500" dirty="0"/>
              <a:t>（</a:t>
            </a:r>
            <a:r>
              <a:rPr lang="en-US" altLang="zh-CN" sz="2500" dirty="0"/>
              <a:t>1</a:t>
            </a:r>
            <a:r>
              <a:rPr lang="zh-CN" altLang="zh-CN" sz="2500" dirty="0"/>
              <a:t>）上机安排的不确定性。</a:t>
            </a:r>
            <a:endParaRPr lang="en-US" altLang="zh-CN" sz="2500" dirty="0"/>
          </a:p>
          <a:p>
            <a:pPr marL="0" indent="0">
              <a:buNone/>
            </a:pPr>
            <a:r>
              <a:rPr lang="zh-CN" altLang="zh-CN" sz="2500" dirty="0"/>
              <a:t>（</a:t>
            </a:r>
            <a:r>
              <a:rPr lang="en-US" altLang="zh-CN" sz="2500" dirty="0"/>
              <a:t>2</a:t>
            </a:r>
            <a:r>
              <a:rPr lang="zh-CN" altLang="zh-CN" sz="2500" dirty="0"/>
              <a:t>）用户</a:t>
            </a:r>
            <a:r>
              <a:rPr lang="zh-CN" altLang="zh-CN" sz="2500" dirty="0">
                <a:solidFill>
                  <a:srgbClr val="0000FF"/>
                </a:solidFill>
              </a:rPr>
              <a:t>独占系统资源</a:t>
            </a:r>
            <a:r>
              <a:rPr lang="zh-CN" altLang="zh-CN" sz="2500" dirty="0"/>
              <a:t>。计算机的全部资源（如</a:t>
            </a:r>
            <a:r>
              <a:rPr lang="en-US" altLang="zh-CN" sz="2500" dirty="0"/>
              <a:t>CPU</a:t>
            </a:r>
            <a:r>
              <a:rPr lang="zh-CN" altLang="zh-CN" sz="2500" dirty="0"/>
              <a:t>、主存、外部设备等）只能由一个用户程序独占。</a:t>
            </a:r>
          </a:p>
          <a:p>
            <a:pPr marL="0" indent="0">
              <a:buNone/>
            </a:pPr>
            <a:r>
              <a:rPr lang="zh-CN" altLang="zh-CN" sz="2500" dirty="0"/>
              <a:t>（</a:t>
            </a:r>
            <a:r>
              <a:rPr lang="en-US" altLang="zh-CN" sz="2500" dirty="0"/>
              <a:t>3</a:t>
            </a:r>
            <a:r>
              <a:rPr lang="zh-CN" altLang="zh-CN" sz="2500" dirty="0"/>
              <a:t>）</a:t>
            </a:r>
            <a:r>
              <a:rPr lang="en-US" altLang="zh-CN" sz="2500" dirty="0">
                <a:solidFill>
                  <a:srgbClr val="0000FF"/>
                </a:solidFill>
              </a:rPr>
              <a:t>CPU</a:t>
            </a:r>
            <a:r>
              <a:rPr lang="zh-CN" altLang="zh-CN" sz="2500" dirty="0">
                <a:solidFill>
                  <a:srgbClr val="0000FF"/>
                </a:solidFill>
              </a:rPr>
              <a:t>等待人工操作</a:t>
            </a:r>
            <a:r>
              <a:rPr lang="zh-CN" altLang="zh-CN" sz="2500" dirty="0"/>
              <a:t>，即串行工作方式。当用户进行装纸带（或卡片）、卸纸带（或卡片）等人工操作时，</a:t>
            </a:r>
            <a:r>
              <a:rPr lang="en-US" altLang="zh-CN" sz="2500" dirty="0"/>
              <a:t>CPU</a:t>
            </a:r>
            <a:r>
              <a:rPr lang="zh-CN" altLang="zh-CN" sz="2500" dirty="0"/>
              <a:t>及主存等资源是空闲的。换句话说，人的操作与计算机的运行以及计算机各个部件之间都是按照时间先后顺次工作的。</a:t>
            </a:r>
            <a:endParaRPr lang="en-US" altLang="zh-CN" sz="2500" dirty="0"/>
          </a:p>
          <a:p>
            <a:pPr marL="0" indent="0">
              <a:buNone/>
            </a:pPr>
            <a:r>
              <a:rPr lang="en-US" altLang="zh-CN" sz="3700" dirty="0"/>
              <a:t>  </a:t>
            </a:r>
            <a:r>
              <a:rPr lang="zh-CN" altLang="zh-CN" sz="3700" dirty="0">
                <a:solidFill>
                  <a:srgbClr val="0000FF"/>
                </a:solidFill>
                <a:latin typeface="华文行楷" panose="02010800040101010101" pitchFamily="2" charset="-122"/>
                <a:ea typeface="华文行楷" panose="02010800040101010101" pitchFamily="2" charset="-122"/>
              </a:rPr>
              <a:t>手工操作的慢速度与计算机的高速度之间形成矛盾，此即所谓的</a:t>
            </a:r>
            <a:r>
              <a:rPr lang="zh-CN" altLang="zh-CN" sz="3700" b="1" dirty="0">
                <a:solidFill>
                  <a:srgbClr val="FF0000"/>
                </a:solidFill>
                <a:latin typeface="华文行楷" panose="02010800040101010101" pitchFamily="2" charset="-122"/>
                <a:ea typeface="华文行楷" panose="02010800040101010101" pitchFamily="2" charset="-122"/>
              </a:rPr>
              <a:t>人机矛盾</a:t>
            </a:r>
            <a:r>
              <a:rPr lang="zh-CN" altLang="zh-CN" sz="3700" b="1" dirty="0">
                <a:solidFill>
                  <a:srgbClr val="0000FF"/>
                </a:solidFill>
                <a:latin typeface="华文行楷" panose="02010800040101010101" pitchFamily="2" charset="-122"/>
                <a:ea typeface="华文行楷" panose="02010800040101010101" pitchFamily="2" charset="-122"/>
              </a:rPr>
              <a:t>。</a:t>
            </a:r>
          </a:p>
        </p:txBody>
      </p:sp>
    </p:spTree>
    <p:custDataLst>
      <p:tags r:id="rId1"/>
    </p:custDataLst>
    <p:extLst>
      <p:ext uri="{BB962C8B-B14F-4D97-AF65-F5344CB8AC3E}">
        <p14:creationId xmlns:p14="http://schemas.microsoft.com/office/powerpoint/2010/main" val="278914345"/>
      </p:ext>
    </p:ext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AAA76F1-6192-4F06-BFEE-25A449AEEAD2}"/>
              </a:ext>
            </a:extLst>
          </p:cNvPr>
          <p:cNvPicPr>
            <a:picLocks noChangeAspect="1"/>
          </p:cNvPicPr>
          <p:nvPr/>
        </p:nvPicPr>
        <p:blipFill>
          <a:blip r:embed="rId2"/>
          <a:stretch>
            <a:fillRect/>
          </a:stretch>
        </p:blipFill>
        <p:spPr>
          <a:xfrm>
            <a:off x="2355181" y="554454"/>
            <a:ext cx="5966661" cy="5966661"/>
          </a:xfrm>
          <a:prstGeom prst="rect">
            <a:avLst/>
          </a:prstGeom>
        </p:spPr>
      </p:pic>
    </p:spTree>
    <p:extLst>
      <p:ext uri="{BB962C8B-B14F-4D97-AF65-F5344CB8AC3E}">
        <p14:creationId xmlns:p14="http://schemas.microsoft.com/office/powerpoint/2010/main" val="3667557372"/>
      </p:ext>
    </p:ext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1">
            <a:extLst>
              <a:ext uri="{FF2B5EF4-FFF2-40B4-BE49-F238E27FC236}">
                <a16:creationId xmlns:a16="http://schemas.microsoft.com/office/drawing/2014/main" id="{93CEA01C-82DD-4159-8FEF-73784D71646E}"/>
              </a:ext>
            </a:extLst>
          </p:cNvPr>
          <p:cNvSpPr>
            <a:spLocks noChangeArrowheads="1"/>
          </p:cNvSpPr>
          <p:nvPr/>
        </p:nvSpPr>
        <p:spPr bwMode="auto">
          <a:xfrm>
            <a:off x="1352202" y="1365213"/>
            <a:ext cx="8289925" cy="737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150000"/>
              </a:lnSpc>
              <a:spcAft>
                <a:spcPts val="300"/>
              </a:spcAft>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914400" indent="-323850">
              <a:lnSpc>
                <a:spcPct val="150000"/>
              </a:lnSpc>
              <a:spcAft>
                <a:spcPts val="300"/>
              </a:spcAft>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lnSpc>
                <a:spcPct val="150000"/>
              </a:lnSpc>
              <a:spcAft>
                <a:spcPts val="300"/>
              </a:spcAft>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lnSpc>
                <a:spcPct val="150000"/>
              </a:lnSpc>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lnSpc>
                <a:spcPct val="150000"/>
              </a:lnSpc>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lvl="1">
              <a:spcBef>
                <a:spcPct val="30000"/>
              </a:spcBef>
              <a:spcAft>
                <a:spcPts val="1200"/>
              </a:spcAft>
              <a:buClr>
                <a:schemeClr val="tx2"/>
              </a:buClr>
              <a:buSzPct val="95000"/>
              <a:buNone/>
            </a:pPr>
            <a:r>
              <a:rPr lang="zh-CN" altLang="en-US" sz="3200" dirty="0">
                <a:latin typeface="Times New Roman" panose="02020603050405020304" pitchFamily="18" charset="0"/>
                <a:ea typeface="宋体" panose="02010600030101010101" pitchFamily="2" charset="-122"/>
              </a:rPr>
              <a:t>当</a:t>
            </a:r>
            <a:r>
              <a:rPr lang="en-US" altLang="zh-CN" sz="3200" dirty="0">
                <a:latin typeface="Times New Roman" panose="02020603050405020304" pitchFamily="18" charset="0"/>
                <a:ea typeface="宋体" panose="02010600030101010101" pitchFamily="2" charset="-122"/>
              </a:rPr>
              <a:t>CPU</a:t>
            </a:r>
            <a:r>
              <a:rPr lang="zh-CN" altLang="en-US" sz="3200" dirty="0">
                <a:latin typeface="Times New Roman" panose="02020603050405020304" pitchFamily="18" charset="0"/>
                <a:ea typeface="宋体" panose="02010600030101010101" pitchFamily="2" charset="-122"/>
              </a:rPr>
              <a:t>速度提高时，出现了</a:t>
            </a:r>
          </a:p>
        </p:txBody>
      </p:sp>
      <p:sp>
        <p:nvSpPr>
          <p:cNvPr id="15" name="Rectangle 22">
            <a:extLst>
              <a:ext uri="{FF2B5EF4-FFF2-40B4-BE49-F238E27FC236}">
                <a16:creationId xmlns:a16="http://schemas.microsoft.com/office/drawing/2014/main" id="{21910503-4EA3-41AF-84C8-BE60F3C9B61E}"/>
              </a:ext>
            </a:extLst>
          </p:cNvPr>
          <p:cNvSpPr>
            <a:spLocks noChangeArrowheads="1"/>
          </p:cNvSpPr>
          <p:nvPr/>
        </p:nvSpPr>
        <p:spPr bwMode="auto">
          <a:xfrm>
            <a:off x="1109049" y="333136"/>
            <a:ext cx="3667919" cy="893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533400" indent="-533400">
              <a:lnSpc>
                <a:spcPct val="150000"/>
              </a:lnSpc>
              <a:spcAft>
                <a:spcPts val="300"/>
              </a:spcAft>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lnSpc>
                <a:spcPct val="150000"/>
              </a:lnSpc>
              <a:spcAft>
                <a:spcPts val="300"/>
              </a:spcAft>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lnSpc>
                <a:spcPct val="150000"/>
              </a:lnSpc>
              <a:spcAft>
                <a:spcPts val="300"/>
              </a:spcAft>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lnSpc>
                <a:spcPct val="150000"/>
              </a:lnSpc>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lnSpc>
                <a:spcPct val="150000"/>
              </a:lnSpc>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20000"/>
              </a:lnSpc>
              <a:spcBef>
                <a:spcPct val="30000"/>
              </a:spcBef>
              <a:spcAft>
                <a:spcPct val="0"/>
              </a:spcAft>
              <a:buClr>
                <a:schemeClr val="tx2"/>
              </a:buClr>
              <a:buSzPct val="95000"/>
              <a:buFont typeface="Wingdings" panose="05000000000000000000" pitchFamily="2" charset="2"/>
              <a:buNone/>
            </a:pPr>
            <a:r>
              <a:rPr lang="zh-CN" altLang="en-US" sz="4800" b="1" dirty="0">
                <a:solidFill>
                  <a:srgbClr val="A50021"/>
                </a:solidFill>
                <a:latin typeface="Arial" panose="020B0604020202020204" pitchFamily="34" charset="0"/>
                <a:ea typeface="宋体" panose="02010600030101010101" pitchFamily="2" charset="-122"/>
              </a:rPr>
              <a:t>问题出现了</a:t>
            </a:r>
            <a:endParaRPr lang="zh-CN" altLang="en-US" sz="4800" b="1" dirty="0">
              <a:solidFill>
                <a:srgbClr val="A50021"/>
              </a:solidFill>
              <a:latin typeface="Times New Roman" panose="02020603050405020304" pitchFamily="18" charset="0"/>
              <a:ea typeface="宋体" panose="02010600030101010101" pitchFamily="2" charset="-122"/>
            </a:endParaRPr>
          </a:p>
        </p:txBody>
      </p:sp>
      <p:sp>
        <p:nvSpPr>
          <p:cNvPr id="16" name="Text Box 23">
            <a:extLst>
              <a:ext uri="{FF2B5EF4-FFF2-40B4-BE49-F238E27FC236}">
                <a16:creationId xmlns:a16="http://schemas.microsoft.com/office/drawing/2014/main" id="{F439F006-3301-4437-BAD6-4548E0203FED}"/>
              </a:ext>
            </a:extLst>
          </p:cNvPr>
          <p:cNvSpPr txBox="1">
            <a:spLocks noChangeArrowheads="1"/>
          </p:cNvSpPr>
          <p:nvPr/>
        </p:nvSpPr>
        <p:spPr bwMode="auto">
          <a:xfrm>
            <a:off x="6964758" y="1517948"/>
            <a:ext cx="2765425" cy="584775"/>
          </a:xfrm>
          <a:prstGeom prst="rect">
            <a:avLst/>
          </a:prstGeom>
          <a:noFill/>
          <a:ln w="9525">
            <a:noFill/>
            <a:miter lim="800000"/>
            <a:headEnd/>
            <a:tailEnd/>
          </a:ln>
        </p:spPr>
        <p:txBody>
          <a:bodyPr>
            <a:spAutoFit/>
          </a:bodyPr>
          <a:lstStyle/>
          <a:p>
            <a:pPr eaLnBrk="1" hangingPunct="1">
              <a:spcBef>
                <a:spcPct val="50000"/>
              </a:spcBef>
              <a:defRPr/>
            </a:pPr>
            <a:r>
              <a:rPr lang="zh-CN" altLang="en-US" sz="3200" dirty="0">
                <a:solidFill>
                  <a:srgbClr val="CC0000"/>
                </a:solidFill>
                <a:effectLst>
                  <a:outerShdw blurRad="38100" dist="38100" dir="2700000" algn="tl">
                    <a:srgbClr val="000000">
                      <a:alpha val="43137"/>
                    </a:srgbClr>
                  </a:outerShdw>
                </a:effectLst>
                <a:latin typeface="Arial" charset="0"/>
              </a:rPr>
              <a:t>人</a:t>
            </a:r>
            <a:r>
              <a:rPr lang="en-US" altLang="zh-CN" sz="3200" dirty="0">
                <a:solidFill>
                  <a:srgbClr val="CC0000"/>
                </a:solidFill>
                <a:effectLst>
                  <a:outerShdw blurRad="38100" dist="38100" dir="2700000" algn="tl">
                    <a:srgbClr val="000000">
                      <a:alpha val="43137"/>
                    </a:srgbClr>
                  </a:outerShdw>
                </a:effectLst>
                <a:latin typeface="Arial" charset="0"/>
              </a:rPr>
              <a:t>— </a:t>
            </a:r>
            <a:r>
              <a:rPr lang="zh-CN" altLang="en-US" sz="3200" dirty="0">
                <a:solidFill>
                  <a:srgbClr val="CC0000"/>
                </a:solidFill>
                <a:effectLst>
                  <a:outerShdw blurRad="38100" dist="38100" dir="2700000" algn="tl">
                    <a:srgbClr val="000000">
                      <a:alpha val="43137"/>
                    </a:srgbClr>
                  </a:outerShdw>
                </a:effectLst>
                <a:latin typeface="Arial" charset="0"/>
              </a:rPr>
              <a:t>机矛盾</a:t>
            </a:r>
          </a:p>
        </p:txBody>
      </p:sp>
      <p:sp>
        <p:nvSpPr>
          <p:cNvPr id="17" name="文本框 16">
            <a:extLst>
              <a:ext uri="{FF2B5EF4-FFF2-40B4-BE49-F238E27FC236}">
                <a16:creationId xmlns:a16="http://schemas.microsoft.com/office/drawing/2014/main" id="{A78B050C-D748-4427-9941-1FD45A6C7A45}"/>
              </a:ext>
            </a:extLst>
          </p:cNvPr>
          <p:cNvSpPr txBox="1">
            <a:spLocks noChangeArrowheads="1"/>
          </p:cNvSpPr>
          <p:nvPr/>
        </p:nvSpPr>
        <p:spPr bwMode="auto">
          <a:xfrm>
            <a:off x="1396380" y="4652964"/>
            <a:ext cx="10351923" cy="1831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50000"/>
              </a:lnSpc>
              <a:spcAft>
                <a:spcPts val="300"/>
              </a:spcAft>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lnSpc>
                <a:spcPct val="150000"/>
              </a:lnSpc>
              <a:spcAft>
                <a:spcPts val="300"/>
              </a:spcAft>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lnSpc>
                <a:spcPct val="150000"/>
              </a:lnSpc>
              <a:spcAft>
                <a:spcPts val="300"/>
              </a:spcAft>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lnSpc>
                <a:spcPct val="150000"/>
              </a:lnSpc>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lnSpc>
                <a:spcPct val="150000"/>
              </a:lnSpc>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lnSpc>
                <a:spcPct val="100000"/>
              </a:lnSpc>
              <a:spcAft>
                <a:spcPts val="600"/>
              </a:spcAft>
              <a:buNone/>
            </a:pPr>
            <a:r>
              <a:rPr lang="zh-CN" altLang="en-US" sz="3600" b="1" dirty="0">
                <a:solidFill>
                  <a:srgbClr val="4138FA"/>
                </a:solidFill>
                <a:latin typeface="华文新魏" panose="02010800040101010101" pitchFamily="2" charset="-122"/>
                <a:ea typeface="华文新魏" panose="02010800040101010101" pitchFamily="2" charset="-122"/>
              </a:rPr>
              <a:t>提高效率的途径：专门的操作员、自动化</a:t>
            </a:r>
            <a:endParaRPr lang="en-US" altLang="zh-CN" sz="3600" b="1" dirty="0">
              <a:solidFill>
                <a:srgbClr val="4138FA"/>
              </a:solidFill>
              <a:latin typeface="华文新魏" panose="02010800040101010101" pitchFamily="2" charset="-122"/>
              <a:ea typeface="华文新魏" panose="02010800040101010101" pitchFamily="2" charset="-122"/>
            </a:endParaRPr>
          </a:p>
          <a:p>
            <a:pPr>
              <a:lnSpc>
                <a:spcPct val="100000"/>
              </a:lnSpc>
              <a:spcAft>
                <a:spcPts val="600"/>
              </a:spcAft>
              <a:buNone/>
            </a:pPr>
            <a:r>
              <a:rPr lang="zh-CN" altLang="en-US" sz="3600" b="1" dirty="0">
                <a:solidFill>
                  <a:srgbClr val="FF00FF"/>
                </a:solidFill>
                <a:latin typeface="华文新魏" panose="02010800040101010101" pitchFamily="2" charset="-122"/>
                <a:ea typeface="华文新魏" panose="02010800040101010101" pitchFamily="2" charset="-122"/>
              </a:rPr>
              <a:t>另外：纸带输入输出速度非常慢！</a:t>
            </a:r>
            <a:r>
              <a:rPr lang="en-US" altLang="zh-CN" sz="3600" b="1" dirty="0">
                <a:solidFill>
                  <a:srgbClr val="FF00FF"/>
                </a:solidFill>
                <a:latin typeface="华文新魏" panose="02010800040101010101" pitchFamily="2" charset="-122"/>
                <a:ea typeface="华文新魏" panose="02010800040101010101" pitchFamily="2" charset="-122"/>
              </a:rPr>
              <a:t>——</a:t>
            </a:r>
            <a:r>
              <a:rPr lang="zh-CN" altLang="en-US" sz="3600" b="1" dirty="0">
                <a:solidFill>
                  <a:srgbClr val="FF00FF"/>
                </a:solidFill>
                <a:latin typeface="华文新魏" panose="02010800040101010101" pitchFamily="2" charset="-122"/>
                <a:ea typeface="华文新魏" panose="02010800040101010101" pitchFamily="2" charset="-122"/>
              </a:rPr>
              <a:t>先解决输入输出问题 </a:t>
            </a:r>
            <a:r>
              <a:rPr lang="en-US" altLang="zh-CN" sz="3600" b="1" dirty="0">
                <a:solidFill>
                  <a:srgbClr val="FF00FF"/>
                </a:solidFill>
                <a:latin typeface="华文新魏" panose="02010800040101010101" pitchFamily="2" charset="-122"/>
                <a:ea typeface="华文新魏" panose="02010800040101010101" pitchFamily="2" charset="-122"/>
              </a:rPr>
              <a:t>—— </a:t>
            </a:r>
            <a:r>
              <a:rPr lang="zh-CN" altLang="en-US" sz="3600" b="1" dirty="0">
                <a:solidFill>
                  <a:srgbClr val="FF00FF"/>
                </a:solidFill>
                <a:latin typeface="华文新魏" panose="02010800040101010101" pitchFamily="2" charset="-122"/>
                <a:ea typeface="华文新魏" panose="02010800040101010101" pitchFamily="2" charset="-122"/>
              </a:rPr>
              <a:t>磁带</a:t>
            </a:r>
          </a:p>
        </p:txBody>
      </p:sp>
      <p:graphicFrame>
        <p:nvGraphicFramePr>
          <p:cNvPr id="2" name="表格 1">
            <a:extLst>
              <a:ext uri="{FF2B5EF4-FFF2-40B4-BE49-F238E27FC236}">
                <a16:creationId xmlns:a16="http://schemas.microsoft.com/office/drawing/2014/main" id="{FBB1E5A9-9056-4FC2-B1F1-9F863C4793D3}"/>
              </a:ext>
            </a:extLst>
          </p:cNvPr>
          <p:cNvGraphicFramePr>
            <a:graphicFrameLocks noGrp="1"/>
          </p:cNvGraphicFramePr>
          <p:nvPr>
            <p:extLst>
              <p:ext uri="{D42A27DB-BD31-4B8C-83A1-F6EECF244321}">
                <p14:modId xmlns:p14="http://schemas.microsoft.com/office/powerpoint/2010/main" val="3736431250"/>
              </p:ext>
            </p:extLst>
          </p:nvPr>
        </p:nvGraphicFramePr>
        <p:xfrm>
          <a:off x="1909762" y="2492375"/>
          <a:ext cx="9711219" cy="1978598"/>
        </p:xfrm>
        <a:graphic>
          <a:graphicData uri="http://schemas.openxmlformats.org/drawingml/2006/table">
            <a:tbl>
              <a:tblPr firstRow="1" bandRow="1">
                <a:tableStyleId>{5C22544A-7EE6-4342-B048-85BDC9FD1C3A}</a:tableStyleId>
              </a:tblPr>
              <a:tblGrid>
                <a:gridCol w="1730713">
                  <a:extLst>
                    <a:ext uri="{9D8B030D-6E8A-4147-A177-3AD203B41FA5}">
                      <a16:colId xmlns:a16="http://schemas.microsoft.com/office/drawing/2014/main" val="20000"/>
                    </a:ext>
                  </a:extLst>
                </a:gridCol>
                <a:gridCol w="1923014">
                  <a:extLst>
                    <a:ext uri="{9D8B030D-6E8A-4147-A177-3AD203B41FA5}">
                      <a16:colId xmlns:a16="http://schemas.microsoft.com/office/drawing/2014/main" val="20001"/>
                    </a:ext>
                  </a:extLst>
                </a:gridCol>
                <a:gridCol w="2980671">
                  <a:extLst>
                    <a:ext uri="{9D8B030D-6E8A-4147-A177-3AD203B41FA5}">
                      <a16:colId xmlns:a16="http://schemas.microsoft.com/office/drawing/2014/main" val="20002"/>
                    </a:ext>
                  </a:extLst>
                </a:gridCol>
                <a:gridCol w="3076821">
                  <a:extLst>
                    <a:ext uri="{9D8B030D-6E8A-4147-A177-3AD203B41FA5}">
                      <a16:colId xmlns:a16="http://schemas.microsoft.com/office/drawing/2014/main" val="20003"/>
                    </a:ext>
                  </a:extLst>
                </a:gridCol>
              </a:tblGrid>
              <a:tr h="1003222">
                <a:tc>
                  <a:txBody>
                    <a:bodyPr/>
                    <a:lstStyle/>
                    <a:p>
                      <a:r>
                        <a:rPr lang="zh-CN" altLang="en-US" sz="2600" dirty="0">
                          <a:solidFill>
                            <a:schemeClr val="tx1"/>
                          </a:solidFill>
                          <a:latin typeface="Times New Roman" pitchFamily="18" charset="0"/>
                        </a:rPr>
                        <a:t>机器速度</a:t>
                      </a:r>
                      <a:endParaRPr lang="zh-CN" altLang="en-US" sz="2600" dirty="0">
                        <a:solidFill>
                          <a:schemeClr val="tx1"/>
                        </a:solidFill>
                      </a:endParaRPr>
                    </a:p>
                  </a:txBody>
                  <a:tcPr marL="91447" marR="91447"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2600" dirty="0">
                          <a:solidFill>
                            <a:schemeClr val="tx1"/>
                          </a:solidFill>
                          <a:latin typeface="Times New Roman" pitchFamily="18" charset="0"/>
                        </a:rPr>
                        <a:t>程序处理</a:t>
                      </a:r>
                      <a:endParaRPr lang="en-US" altLang="zh-CN" sz="2600" dirty="0">
                        <a:solidFill>
                          <a:schemeClr val="tx1"/>
                        </a:solidFill>
                        <a:latin typeface="Times New Roman" pitchFamily="18" charset="0"/>
                      </a:endParaRPr>
                    </a:p>
                    <a:p>
                      <a:r>
                        <a:rPr lang="zh-CN" altLang="en-US" sz="2600" dirty="0">
                          <a:solidFill>
                            <a:schemeClr val="tx1"/>
                          </a:solidFill>
                          <a:latin typeface="Times New Roman" pitchFamily="18" charset="0"/>
                        </a:rPr>
                        <a:t>所需时间  </a:t>
                      </a:r>
                      <a:endParaRPr lang="zh-CN" altLang="en-US" sz="2600" dirty="0">
                        <a:solidFill>
                          <a:schemeClr val="tx1"/>
                        </a:solidFill>
                      </a:endParaRPr>
                    </a:p>
                  </a:txBody>
                  <a:tcPr marL="91447" marR="91447"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2600" dirty="0">
                          <a:solidFill>
                            <a:schemeClr val="tx1"/>
                          </a:solidFill>
                          <a:latin typeface="Times New Roman" pitchFamily="18" charset="0"/>
                        </a:rPr>
                        <a:t>准备工作的</a:t>
                      </a:r>
                      <a:endParaRPr lang="en-US" altLang="zh-CN" sz="2600" dirty="0">
                        <a:solidFill>
                          <a:schemeClr val="tx1"/>
                        </a:solidFill>
                        <a:latin typeface="Times New Roman" pitchFamily="18" charset="0"/>
                      </a:endParaRPr>
                    </a:p>
                    <a:p>
                      <a:r>
                        <a:rPr lang="zh-CN" altLang="en-US" sz="2600" dirty="0">
                          <a:solidFill>
                            <a:schemeClr val="tx1"/>
                          </a:solidFill>
                          <a:latin typeface="Times New Roman" pitchFamily="18" charset="0"/>
                        </a:rPr>
                        <a:t>人工操作时间 </a:t>
                      </a:r>
                      <a:endParaRPr lang="zh-CN" altLang="en-US" sz="2600" dirty="0">
                        <a:solidFill>
                          <a:schemeClr val="tx1"/>
                        </a:solidFill>
                      </a:endParaRPr>
                    </a:p>
                  </a:txBody>
                  <a:tcPr marL="91447" marR="91447"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600" dirty="0">
                          <a:solidFill>
                            <a:schemeClr val="tx1"/>
                          </a:solidFill>
                          <a:latin typeface="Times New Roman" pitchFamily="18" charset="0"/>
                        </a:rPr>
                        <a:t>操作时间与机器有效运行时间之比</a:t>
                      </a:r>
                    </a:p>
                  </a:txBody>
                  <a:tcPr marL="91447" marR="91447"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57239">
                <a:tc>
                  <a:txBody>
                    <a:bodyPr/>
                    <a:lstStyle/>
                    <a:p>
                      <a:r>
                        <a:rPr lang="en-US" altLang="zh-CN" sz="2600" dirty="0">
                          <a:solidFill>
                            <a:schemeClr val="tx1"/>
                          </a:solidFill>
                          <a:latin typeface="Times New Roman" pitchFamily="18" charset="0"/>
                        </a:rPr>
                        <a:t>1</a:t>
                      </a:r>
                      <a:r>
                        <a:rPr lang="zh-CN" altLang="en-US" sz="2600" dirty="0">
                          <a:solidFill>
                            <a:schemeClr val="tx1"/>
                          </a:solidFill>
                          <a:latin typeface="Times New Roman" pitchFamily="18" charset="0"/>
                        </a:rPr>
                        <a:t>万次</a:t>
                      </a:r>
                      <a:r>
                        <a:rPr lang="en-US" altLang="zh-CN" sz="2600" dirty="0">
                          <a:solidFill>
                            <a:schemeClr val="tx1"/>
                          </a:solidFill>
                          <a:latin typeface="Times New Roman" pitchFamily="18" charset="0"/>
                        </a:rPr>
                        <a:t>/</a:t>
                      </a:r>
                      <a:r>
                        <a:rPr lang="zh-CN" altLang="en-US" sz="2600" dirty="0">
                          <a:solidFill>
                            <a:schemeClr val="tx1"/>
                          </a:solidFill>
                          <a:latin typeface="Times New Roman" pitchFamily="18" charset="0"/>
                        </a:rPr>
                        <a:t>秒 </a:t>
                      </a:r>
                      <a:endParaRPr lang="zh-CN" altLang="en-US" sz="2600" dirty="0">
                        <a:solidFill>
                          <a:schemeClr val="tx1"/>
                        </a:solidFill>
                      </a:endParaRPr>
                    </a:p>
                  </a:txBody>
                  <a:tcPr marL="91447" marR="91447"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600" dirty="0">
                          <a:solidFill>
                            <a:schemeClr val="tx1"/>
                          </a:solidFill>
                          <a:latin typeface="Times New Roman" pitchFamily="18" charset="0"/>
                        </a:rPr>
                        <a:t>1</a:t>
                      </a:r>
                      <a:r>
                        <a:rPr lang="zh-CN" altLang="en-US" sz="2600" dirty="0">
                          <a:solidFill>
                            <a:schemeClr val="tx1"/>
                          </a:solidFill>
                          <a:latin typeface="Times New Roman" pitchFamily="18" charset="0"/>
                        </a:rPr>
                        <a:t>小时 </a:t>
                      </a:r>
                      <a:endParaRPr lang="zh-CN" altLang="en-US" sz="2600" dirty="0">
                        <a:solidFill>
                          <a:schemeClr val="tx1"/>
                        </a:solidFill>
                      </a:endParaRPr>
                    </a:p>
                  </a:txBody>
                  <a:tcPr marL="91447" marR="91447"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600" dirty="0">
                          <a:solidFill>
                            <a:schemeClr val="tx1"/>
                          </a:solidFill>
                          <a:latin typeface="Times New Roman" pitchFamily="18" charset="0"/>
                        </a:rPr>
                        <a:t>3</a:t>
                      </a:r>
                      <a:r>
                        <a:rPr lang="zh-CN" altLang="en-US" sz="2600" dirty="0">
                          <a:solidFill>
                            <a:schemeClr val="tx1"/>
                          </a:solidFill>
                          <a:latin typeface="Times New Roman" pitchFamily="18" charset="0"/>
                        </a:rPr>
                        <a:t>分钟 </a:t>
                      </a:r>
                      <a:endParaRPr lang="zh-CN" altLang="en-US" sz="2600" dirty="0">
                        <a:solidFill>
                          <a:schemeClr val="tx1"/>
                        </a:solidFill>
                      </a:endParaRPr>
                    </a:p>
                  </a:txBody>
                  <a:tcPr marL="91447" marR="91447"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600" dirty="0">
                          <a:solidFill>
                            <a:schemeClr val="tx1"/>
                          </a:solidFill>
                          <a:latin typeface="Times New Roman" pitchFamily="18" charset="0"/>
                        </a:rPr>
                        <a:t>1  </a:t>
                      </a:r>
                      <a:r>
                        <a:rPr lang="zh-CN" altLang="en-US" sz="2600" dirty="0">
                          <a:solidFill>
                            <a:schemeClr val="tx1"/>
                          </a:solidFill>
                          <a:latin typeface="Times New Roman" pitchFamily="18" charset="0"/>
                        </a:rPr>
                        <a:t>：</a:t>
                      </a:r>
                      <a:r>
                        <a:rPr lang="en-US" altLang="zh-CN" sz="2600" dirty="0">
                          <a:solidFill>
                            <a:schemeClr val="tx1"/>
                          </a:solidFill>
                          <a:latin typeface="Times New Roman" pitchFamily="18" charset="0"/>
                        </a:rPr>
                        <a:t>20</a:t>
                      </a:r>
                    </a:p>
                  </a:txBody>
                  <a:tcPr marL="91447" marR="91447"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57239">
                <a:tc>
                  <a:txBody>
                    <a:bodyPr/>
                    <a:lstStyle/>
                    <a:p>
                      <a:r>
                        <a:rPr lang="en-US" altLang="zh-CN" sz="2600" dirty="0">
                          <a:solidFill>
                            <a:srgbClr val="FF0000"/>
                          </a:solidFill>
                          <a:latin typeface="Times New Roman" pitchFamily="18" charset="0"/>
                        </a:rPr>
                        <a:t>60</a:t>
                      </a:r>
                      <a:r>
                        <a:rPr lang="zh-CN" altLang="en-US" sz="2600" dirty="0">
                          <a:solidFill>
                            <a:srgbClr val="FF0000"/>
                          </a:solidFill>
                          <a:latin typeface="Times New Roman" pitchFamily="18" charset="0"/>
                        </a:rPr>
                        <a:t>万次</a:t>
                      </a:r>
                      <a:r>
                        <a:rPr lang="en-US" altLang="zh-CN" sz="2600" dirty="0">
                          <a:solidFill>
                            <a:srgbClr val="FF0000"/>
                          </a:solidFill>
                          <a:latin typeface="Times New Roman" pitchFamily="18" charset="0"/>
                        </a:rPr>
                        <a:t>/</a:t>
                      </a:r>
                      <a:r>
                        <a:rPr lang="zh-CN" altLang="en-US" sz="2600" dirty="0">
                          <a:solidFill>
                            <a:srgbClr val="FF0000"/>
                          </a:solidFill>
                          <a:latin typeface="Times New Roman" pitchFamily="18" charset="0"/>
                        </a:rPr>
                        <a:t>秒 </a:t>
                      </a:r>
                      <a:endParaRPr lang="zh-CN" altLang="en-US" sz="2600" dirty="0">
                        <a:solidFill>
                          <a:srgbClr val="FF0000"/>
                        </a:solidFill>
                      </a:endParaRPr>
                    </a:p>
                  </a:txBody>
                  <a:tcPr marL="91447" marR="91447"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600" dirty="0">
                          <a:solidFill>
                            <a:srgbClr val="FF0000"/>
                          </a:solidFill>
                          <a:latin typeface="Times New Roman" pitchFamily="18" charset="0"/>
                        </a:rPr>
                        <a:t>1</a:t>
                      </a:r>
                      <a:r>
                        <a:rPr lang="zh-CN" altLang="en-US" sz="2600" dirty="0">
                          <a:solidFill>
                            <a:srgbClr val="FF0000"/>
                          </a:solidFill>
                          <a:latin typeface="Times New Roman" pitchFamily="18" charset="0"/>
                        </a:rPr>
                        <a:t>分钟 </a:t>
                      </a:r>
                      <a:endParaRPr lang="zh-CN" altLang="en-US" sz="2600" dirty="0">
                        <a:solidFill>
                          <a:srgbClr val="FF0000"/>
                        </a:solidFill>
                      </a:endParaRPr>
                    </a:p>
                  </a:txBody>
                  <a:tcPr marL="91447" marR="91447"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600" dirty="0">
                          <a:solidFill>
                            <a:srgbClr val="FF0000"/>
                          </a:solidFill>
                          <a:latin typeface="Times New Roman" pitchFamily="18" charset="0"/>
                        </a:rPr>
                        <a:t>3</a:t>
                      </a:r>
                      <a:r>
                        <a:rPr lang="zh-CN" altLang="en-US" sz="2600" dirty="0">
                          <a:solidFill>
                            <a:srgbClr val="FF0000"/>
                          </a:solidFill>
                          <a:latin typeface="Times New Roman" pitchFamily="18" charset="0"/>
                        </a:rPr>
                        <a:t>分钟 </a:t>
                      </a:r>
                      <a:endParaRPr lang="zh-CN" altLang="en-US" sz="2600" dirty="0">
                        <a:solidFill>
                          <a:srgbClr val="FF0000"/>
                        </a:solidFill>
                      </a:endParaRPr>
                    </a:p>
                  </a:txBody>
                  <a:tcPr marL="91447" marR="91447"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600" dirty="0">
                          <a:solidFill>
                            <a:srgbClr val="FF0000"/>
                          </a:solidFill>
                          <a:latin typeface="Times New Roman" pitchFamily="18" charset="0"/>
                        </a:rPr>
                        <a:t>3  </a:t>
                      </a:r>
                      <a:r>
                        <a:rPr lang="zh-CN" altLang="en-US" sz="2600" dirty="0">
                          <a:solidFill>
                            <a:srgbClr val="FF0000"/>
                          </a:solidFill>
                          <a:latin typeface="Times New Roman" pitchFamily="18" charset="0"/>
                        </a:rPr>
                        <a:t>：</a:t>
                      </a:r>
                      <a:r>
                        <a:rPr lang="en-US" altLang="zh-CN" sz="2600" dirty="0">
                          <a:solidFill>
                            <a:srgbClr val="FF0000"/>
                          </a:solidFill>
                          <a:latin typeface="Times New Roman" pitchFamily="18" charset="0"/>
                        </a:rPr>
                        <a:t>1</a:t>
                      </a:r>
                    </a:p>
                  </a:txBody>
                  <a:tcPr marL="91447" marR="91447"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5" name="箭头: 左弧形 4">
            <a:extLst>
              <a:ext uri="{FF2B5EF4-FFF2-40B4-BE49-F238E27FC236}">
                <a16:creationId xmlns:a16="http://schemas.microsoft.com/office/drawing/2014/main" id="{17558462-2DC4-4B80-5B24-5752E37D39F3}"/>
              </a:ext>
            </a:extLst>
          </p:cNvPr>
          <p:cNvSpPr/>
          <p:nvPr/>
        </p:nvSpPr>
        <p:spPr>
          <a:xfrm>
            <a:off x="1352202" y="3589070"/>
            <a:ext cx="557561" cy="74294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文本框 5">
            <a:extLst>
              <a:ext uri="{FF2B5EF4-FFF2-40B4-BE49-F238E27FC236}">
                <a16:creationId xmlns:a16="http://schemas.microsoft.com/office/drawing/2014/main" id="{628136F2-EE8E-CD88-5BDB-A3B9148D2B55}"/>
              </a:ext>
            </a:extLst>
          </p:cNvPr>
          <p:cNvSpPr txBox="1"/>
          <p:nvPr/>
        </p:nvSpPr>
        <p:spPr>
          <a:xfrm>
            <a:off x="134496" y="3425697"/>
            <a:ext cx="1261884" cy="954107"/>
          </a:xfrm>
          <a:prstGeom prst="rect">
            <a:avLst/>
          </a:prstGeom>
          <a:noFill/>
        </p:spPr>
        <p:txBody>
          <a:bodyPr wrap="none" rtlCol="0">
            <a:spAutoFit/>
          </a:bodyPr>
          <a:lstStyle/>
          <a:p>
            <a:r>
              <a:rPr lang="zh-CN" altLang="en-US" sz="2800" dirty="0"/>
              <a:t>提高了</a:t>
            </a:r>
            <a:endParaRPr lang="en-US" altLang="zh-CN" sz="2800" dirty="0"/>
          </a:p>
          <a:p>
            <a:r>
              <a:rPr lang="en-US" altLang="zh-CN" sz="2800" dirty="0"/>
              <a:t>60</a:t>
            </a:r>
            <a:r>
              <a:rPr lang="zh-CN" altLang="en-US" sz="2800" dirty="0"/>
              <a:t>倍</a:t>
            </a: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
                                            <p:txEl>
                                              <p:pRg st="0" end="0"/>
                                            </p:txEl>
                                          </p:spTgt>
                                        </p:tgtEl>
                                        <p:attrNameLst>
                                          <p:attrName>style.visibility</p:attrName>
                                        </p:attrNameLst>
                                      </p:cBhvr>
                                      <p:to>
                                        <p:strVal val="visible"/>
                                      </p:to>
                                    </p:set>
                                    <p:anim calcmode="lin" valueType="num">
                                      <p:cBhvr additive="base">
                                        <p:cTn id="13" dur="10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1+#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5" grpId="0"/>
      <p:bldP spid="16" grpId="0"/>
      <p:bldP spid="17" grpId="0"/>
      <p:bldP spid="5" grpId="0" animBg="1"/>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076395" y="114370"/>
            <a:ext cx="10969200" cy="705600"/>
          </a:xfrm>
        </p:spPr>
        <p:txBody>
          <a:bodyPr>
            <a:normAutofit/>
          </a:bodyPr>
          <a:lstStyle/>
          <a:p>
            <a:r>
              <a:rPr lang="en-US" altLang="zh-CN" dirty="0"/>
              <a:t>1</a:t>
            </a:r>
            <a:r>
              <a:rPr lang="en-US" altLang="zh-CN" dirty="0">
                <a:sym typeface="+mn-ea"/>
              </a:rPr>
              <a:t>.2.2  </a:t>
            </a:r>
            <a:r>
              <a:rPr lang="zh-CN" altLang="en-US" dirty="0"/>
              <a:t>单道批处理系统</a:t>
            </a:r>
          </a:p>
        </p:txBody>
      </p:sp>
      <p:sp>
        <p:nvSpPr>
          <p:cNvPr id="3" name="内容占位符 2"/>
          <p:cNvSpPr>
            <a:spLocks noGrp="1"/>
          </p:cNvSpPr>
          <p:nvPr>
            <p:ph idx="1"/>
          </p:nvPr>
        </p:nvSpPr>
        <p:spPr>
          <a:xfrm>
            <a:off x="687395" y="2133040"/>
            <a:ext cx="10968990" cy="3659064"/>
          </a:xfrm>
        </p:spPr>
        <p:txBody>
          <a:bodyPr>
            <a:noAutofit/>
          </a:bodyPr>
          <a:lstStyle/>
          <a:p>
            <a:pPr>
              <a:lnSpc>
                <a:spcPct val="160000"/>
              </a:lnSpc>
              <a:buClr>
                <a:srgbClr val="0000FF"/>
              </a:buClr>
              <a:buSzPct val="100000"/>
              <a:buFont typeface="Wingdings" panose="05000000000000000000" pitchFamily="2" charset="2"/>
              <a:buChar char="u"/>
            </a:pPr>
            <a:r>
              <a:rPr lang="zh-CN" altLang="zh-CN" sz="2800" dirty="0"/>
              <a:t>人们设计了一个管理程序，称</a:t>
            </a:r>
            <a:r>
              <a:rPr lang="zh-CN" altLang="zh-CN" sz="2800" b="1" dirty="0">
                <a:solidFill>
                  <a:srgbClr val="FF0000"/>
                </a:solidFill>
              </a:rPr>
              <a:t>监督程序</a:t>
            </a:r>
            <a:r>
              <a:rPr lang="zh-CN" altLang="zh-CN" sz="2800" b="1" dirty="0"/>
              <a:t>（</a:t>
            </a:r>
            <a:r>
              <a:rPr lang="en-US" altLang="zh-CN" sz="2800" b="1" dirty="0"/>
              <a:t>Monitor</a:t>
            </a:r>
            <a:r>
              <a:rPr lang="zh-CN" altLang="zh-CN" sz="2800" b="1" dirty="0"/>
              <a:t>）</a:t>
            </a:r>
            <a:r>
              <a:rPr lang="zh-CN" altLang="zh-CN" sz="2800" dirty="0"/>
              <a:t>，来实现作业的自动转换处理。</a:t>
            </a:r>
            <a:endParaRPr lang="en-US" altLang="zh-CN" sz="2800" dirty="0"/>
          </a:p>
          <a:p>
            <a:pPr>
              <a:lnSpc>
                <a:spcPct val="160000"/>
              </a:lnSpc>
              <a:buClr>
                <a:srgbClr val="0000FF"/>
              </a:buClr>
              <a:buSzPct val="100000"/>
              <a:buFont typeface="Wingdings" panose="05000000000000000000" pitchFamily="2" charset="2"/>
              <a:buChar char="u"/>
            </a:pPr>
            <a:r>
              <a:rPr lang="zh-CN" altLang="en-US" sz="2800" dirty="0"/>
              <a:t>作业：</a:t>
            </a:r>
            <a:r>
              <a:rPr lang="zh-CN" altLang="zh-CN" sz="2800" dirty="0"/>
              <a:t>数据、程序以及用作业语言书写的作业说明书</a:t>
            </a:r>
            <a:r>
              <a:rPr lang="en-US" altLang="zh-CN" sz="2800" dirty="0"/>
              <a:t> </a:t>
            </a:r>
          </a:p>
          <a:p>
            <a:pPr>
              <a:lnSpc>
                <a:spcPct val="160000"/>
              </a:lnSpc>
              <a:buClr>
                <a:srgbClr val="0000FF"/>
              </a:buClr>
              <a:buSzPct val="100000"/>
              <a:buFont typeface="Wingdings" panose="05000000000000000000" pitchFamily="2" charset="2"/>
              <a:buChar char="u"/>
            </a:pPr>
            <a:r>
              <a:rPr lang="zh-CN" altLang="en-US" sz="2800" dirty="0"/>
              <a:t>程序员将作业</a:t>
            </a:r>
            <a:r>
              <a:rPr lang="zh-CN" altLang="zh-CN" sz="2800" dirty="0"/>
              <a:t>提交给操作员，操作员把这些作业信息</a:t>
            </a:r>
            <a:r>
              <a:rPr lang="en-US" altLang="zh-CN" sz="2800" b="1" dirty="0">
                <a:solidFill>
                  <a:srgbClr val="0000FF"/>
                </a:solidFill>
              </a:rPr>
              <a:t>“</a:t>
            </a:r>
            <a:r>
              <a:rPr lang="zh-CN" altLang="zh-CN" sz="2800" b="1" dirty="0">
                <a:solidFill>
                  <a:srgbClr val="0000FF"/>
                </a:solidFill>
              </a:rPr>
              <a:t>成批</a:t>
            </a:r>
            <a:r>
              <a:rPr lang="en-US" altLang="zh-CN" sz="2800" b="1" dirty="0">
                <a:solidFill>
                  <a:srgbClr val="0000FF"/>
                </a:solidFill>
              </a:rPr>
              <a:t>”</a:t>
            </a:r>
            <a:r>
              <a:rPr lang="zh-CN" altLang="zh-CN" sz="2800" dirty="0"/>
              <a:t>地输入到计算机中，</a:t>
            </a:r>
            <a:r>
              <a:rPr lang="zh-CN" altLang="zh-CN" sz="2800" dirty="0">
                <a:solidFill>
                  <a:srgbClr val="FF0000"/>
                </a:solidFill>
              </a:rPr>
              <a:t>每一批作业将由监督程序自动依次处理</a:t>
            </a:r>
            <a:r>
              <a:rPr lang="zh-CN" altLang="zh-CN" sz="2800" dirty="0"/>
              <a:t>，这种自动定序的处理方式称为</a:t>
            </a:r>
            <a:r>
              <a:rPr lang="en-US" altLang="zh-CN" sz="2800" b="1" dirty="0"/>
              <a:t>“</a:t>
            </a:r>
            <a:r>
              <a:rPr lang="zh-CN" altLang="zh-CN" sz="2800" b="1" dirty="0">
                <a:solidFill>
                  <a:srgbClr val="0000FF"/>
                </a:solidFill>
              </a:rPr>
              <a:t>批处理</a:t>
            </a:r>
            <a:r>
              <a:rPr lang="en-US" altLang="zh-CN" sz="2800" b="1" dirty="0"/>
              <a:t>”</a:t>
            </a:r>
            <a:r>
              <a:rPr lang="zh-CN" altLang="zh-CN" sz="2800" dirty="0"/>
              <a:t>。</a:t>
            </a:r>
            <a:endParaRPr lang="en-US" altLang="zh-CN" sz="2800" dirty="0"/>
          </a:p>
        </p:txBody>
      </p:sp>
      <p:sp>
        <p:nvSpPr>
          <p:cNvPr id="4" name="文本框 3">
            <a:extLst>
              <a:ext uri="{FF2B5EF4-FFF2-40B4-BE49-F238E27FC236}">
                <a16:creationId xmlns:a16="http://schemas.microsoft.com/office/drawing/2014/main" id="{5DD2D639-C979-4F8C-B2AD-F261578B077C}"/>
              </a:ext>
            </a:extLst>
          </p:cNvPr>
          <p:cNvSpPr txBox="1"/>
          <p:nvPr/>
        </p:nvSpPr>
        <p:spPr>
          <a:xfrm>
            <a:off x="628720" y="1386215"/>
            <a:ext cx="8535880" cy="523220"/>
          </a:xfrm>
          <a:prstGeom prst="rect">
            <a:avLst/>
          </a:prstGeom>
          <a:noFill/>
        </p:spPr>
        <p:txBody>
          <a:bodyPr wrap="square" rtlCol="0">
            <a:spAutoFit/>
          </a:bodyPr>
          <a:lstStyle/>
          <a:p>
            <a:pPr indent="0" eaLnBrk="1" fontAlgn="auto" hangingPunct="1">
              <a:spcAft>
                <a:spcPts val="0"/>
              </a:spcAft>
              <a:buFontTx/>
              <a:buNone/>
              <a:defRPr/>
            </a:pPr>
            <a:r>
              <a:rPr lang="zh-CN" altLang="en-US" sz="2800" dirty="0">
                <a:solidFill>
                  <a:srgbClr val="0000FF"/>
                </a:solidFill>
                <a:latin typeface="微软雅黑" pitchFamily="34" charset="-122"/>
                <a:ea typeface="微软雅黑" pitchFamily="34" charset="-122"/>
              </a:rPr>
              <a:t> 批处理操作系统分： 单道批处理和多道批处理 </a:t>
            </a:r>
            <a:endParaRPr lang="zh-CN" altLang="en-US" sz="2800" dirty="0">
              <a:solidFill>
                <a:srgbClr val="0000FF"/>
              </a:solidFill>
            </a:endParaRPr>
          </a:p>
        </p:txBody>
      </p:sp>
      <p:sp>
        <p:nvSpPr>
          <p:cNvPr id="5" name="星形: 六角 4">
            <a:extLst>
              <a:ext uri="{FF2B5EF4-FFF2-40B4-BE49-F238E27FC236}">
                <a16:creationId xmlns:a16="http://schemas.microsoft.com/office/drawing/2014/main" id="{29D78758-A936-4CF6-B293-BC479C2ED1B9}"/>
              </a:ext>
            </a:extLst>
          </p:cNvPr>
          <p:cNvSpPr/>
          <p:nvPr/>
        </p:nvSpPr>
        <p:spPr>
          <a:xfrm>
            <a:off x="5243850" y="3092239"/>
            <a:ext cx="3260993" cy="870333"/>
          </a:xfrm>
          <a:prstGeom prst="star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FF00"/>
                </a:solidFill>
              </a:rPr>
              <a:t>操作系统原型</a:t>
            </a:r>
          </a:p>
        </p:txBody>
      </p:sp>
    </p:spTree>
    <p:custDataLst>
      <p:tags r:id="rId1"/>
    </p:custDataLst>
    <p:extLst>
      <p:ext uri="{BB962C8B-B14F-4D97-AF65-F5344CB8AC3E}">
        <p14:creationId xmlns:p14="http://schemas.microsoft.com/office/powerpoint/2010/main" val="930143050"/>
      </p:ext>
    </p:ext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3">
            <a:extLst>
              <a:ext uri="{FF2B5EF4-FFF2-40B4-BE49-F238E27FC236}">
                <a16:creationId xmlns:a16="http://schemas.microsoft.com/office/drawing/2014/main" id="{92C74CF9-7521-4A46-A65B-95D59A0A003D}"/>
              </a:ext>
            </a:extLst>
          </p:cNvPr>
          <p:cNvSpPr>
            <a:spLocks noGrp="1"/>
          </p:cNvSpPr>
          <p:nvPr>
            <p:ph type="sldNum" sz="quarter" idx="10"/>
          </p:nvPr>
        </p:nvSpPr>
        <p:spPr bwMode="auto">
          <a:xfrm>
            <a:off x="9728200" y="6180807"/>
            <a:ext cx="22891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0"/>
              </a:spcBef>
              <a:spcAft>
                <a:spcPct val="0"/>
              </a:spcAft>
              <a:defRPr kumimoji="0" sz="1400" b="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kumimoji="1" sz="3200" b="1" kern="1200">
                <a:solidFill>
                  <a:srgbClr val="000000"/>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kumimoji="1" sz="3200" b="1" kern="1200">
                <a:solidFill>
                  <a:srgbClr val="000000"/>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kumimoji="1" sz="3200" b="1" kern="1200">
                <a:solidFill>
                  <a:srgbClr val="000000"/>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kumimoji="1" sz="32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kumimoji="1" sz="32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kumimoji="1" sz="32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kumimoji="1" sz="32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kumimoji="1" sz="3200" b="1" kern="1200">
                <a:solidFill>
                  <a:srgbClr val="000000"/>
                </a:solidFill>
                <a:latin typeface="Arial" panose="020B0604020202020204" pitchFamily="34" charset="0"/>
                <a:ea typeface="宋体" panose="02010600030101010101" pitchFamily="2" charset="-122"/>
                <a:cs typeface="+mn-cs"/>
              </a:defRPr>
            </a:lvl9pPr>
          </a:lstStyle>
          <a:p>
            <a:fld id="{93044BA7-2993-4EB9-BC24-CCD005F5DCFA}" type="slidenum">
              <a:rPr lang="en-US" altLang="zh-CN" smtClean="0"/>
              <a:pPr/>
              <a:t>3</a:t>
            </a:fld>
            <a:endParaRPr lang="en-US" altLang="zh-CN"/>
          </a:p>
        </p:txBody>
      </p:sp>
      <p:sp>
        <p:nvSpPr>
          <p:cNvPr id="49155" name="Rectangle 3">
            <a:extLst>
              <a:ext uri="{FF2B5EF4-FFF2-40B4-BE49-F238E27FC236}">
                <a16:creationId xmlns:a16="http://schemas.microsoft.com/office/drawing/2014/main" id="{EF214A04-2D7B-446C-85C1-061597116F9F}"/>
              </a:ext>
            </a:extLst>
          </p:cNvPr>
          <p:cNvSpPr>
            <a:spLocks noGrp="1" noRot="1" noChangeArrowheads="1"/>
          </p:cNvSpPr>
          <p:nvPr>
            <p:ph type="body" idx="1"/>
          </p:nvPr>
        </p:nvSpPr>
        <p:spPr>
          <a:xfrm>
            <a:off x="976522" y="795644"/>
            <a:ext cx="9770501" cy="5706413"/>
          </a:xfrm>
        </p:spPr>
        <p:txBody>
          <a:bodyPr>
            <a:normAutofit/>
          </a:bodyPr>
          <a:lstStyle/>
          <a:p>
            <a:pPr>
              <a:spcAft>
                <a:spcPct val="20000"/>
              </a:spcAft>
              <a:buClr>
                <a:srgbClr val="692B99"/>
              </a:buClr>
              <a:buSzTx/>
              <a:buFont typeface="Wingdings" panose="05000000000000000000" pitchFamily="2" charset="2"/>
              <a:buChar char="p"/>
            </a:pPr>
            <a:r>
              <a:rPr lang="zh-CN" altLang="en-US" sz="3600" b="1" dirty="0">
                <a:solidFill>
                  <a:srgbClr val="FF0000"/>
                </a:solidFill>
              </a:rPr>
              <a:t>前接课程</a:t>
            </a:r>
          </a:p>
          <a:p>
            <a:pPr lvl="2">
              <a:spcAft>
                <a:spcPct val="20000"/>
              </a:spcAft>
              <a:buNone/>
            </a:pPr>
            <a:r>
              <a:rPr lang="zh-CN" altLang="en-US" sz="2800" b="1" dirty="0">
                <a:solidFill>
                  <a:srgbClr val="FF0000"/>
                </a:solidFill>
              </a:rPr>
              <a:t>	</a:t>
            </a:r>
            <a:r>
              <a:rPr lang="zh-CN" altLang="en-US" sz="3200" b="1" dirty="0"/>
              <a:t>计算机编程语言</a:t>
            </a:r>
          </a:p>
          <a:p>
            <a:pPr lvl="2">
              <a:spcAft>
                <a:spcPct val="20000"/>
              </a:spcAft>
              <a:buNone/>
            </a:pPr>
            <a:r>
              <a:rPr lang="zh-CN" altLang="en-US" sz="3200" b="1" dirty="0"/>
              <a:t>	数据结构</a:t>
            </a:r>
          </a:p>
          <a:p>
            <a:pPr lvl="2">
              <a:spcAft>
                <a:spcPct val="20000"/>
              </a:spcAft>
              <a:buNone/>
            </a:pPr>
            <a:r>
              <a:rPr lang="zh-CN" altLang="en-US" sz="3200" b="1" dirty="0"/>
              <a:t>	计算机组成原理或微机原理等硬件基础</a:t>
            </a:r>
          </a:p>
          <a:p>
            <a:pPr>
              <a:spcAft>
                <a:spcPct val="20000"/>
              </a:spcAft>
              <a:buClr>
                <a:srgbClr val="692B99"/>
              </a:buClr>
              <a:buSzTx/>
              <a:buFont typeface="Wingdings" panose="05000000000000000000" pitchFamily="2" charset="2"/>
              <a:buChar char="p"/>
            </a:pPr>
            <a:endParaRPr lang="en-US" altLang="zh-CN" sz="3000" b="1" dirty="0"/>
          </a:p>
          <a:p>
            <a:pPr>
              <a:spcAft>
                <a:spcPct val="20000"/>
              </a:spcAft>
              <a:buClr>
                <a:srgbClr val="692B99"/>
              </a:buClr>
              <a:buSzTx/>
              <a:buFont typeface="Wingdings" panose="05000000000000000000" pitchFamily="2" charset="2"/>
              <a:buChar char="p"/>
            </a:pPr>
            <a:r>
              <a:rPr lang="en-US" altLang="zh-CN" sz="3200" b="1" dirty="0"/>
              <a:t> </a:t>
            </a:r>
            <a:r>
              <a:rPr lang="zh-CN" altLang="en-US" sz="3200" b="1" dirty="0"/>
              <a:t>要理论联系实际</a:t>
            </a:r>
            <a:endParaRPr lang="en-US" altLang="zh-CN" sz="3200" b="1" dirty="0"/>
          </a:p>
          <a:p>
            <a:pPr lvl="2">
              <a:spcAft>
                <a:spcPct val="20000"/>
              </a:spcAft>
              <a:buNone/>
            </a:pPr>
            <a:r>
              <a:rPr lang="zh-CN" altLang="en-US" sz="3000" dirty="0">
                <a:solidFill>
                  <a:srgbClr val="000099"/>
                </a:solidFill>
                <a:latin typeface="Times New Roman" pitchFamily="18" charset="0"/>
              </a:rPr>
              <a:t>技术发展快</a:t>
            </a:r>
            <a:r>
              <a:rPr lang="zh-CN" altLang="en-US" sz="3000" b="1" dirty="0">
                <a:solidFill>
                  <a:srgbClr val="000099"/>
                </a:solidFill>
                <a:latin typeface="Times New Roman" pitchFamily="18" charset="0"/>
              </a:rPr>
              <a:t>，</a:t>
            </a:r>
            <a:r>
              <a:rPr lang="zh-CN" altLang="en-US" sz="3000" dirty="0">
                <a:solidFill>
                  <a:schemeClr val="tx1"/>
                </a:solidFill>
                <a:latin typeface="Times New Roman" pitchFamily="18" charset="0"/>
              </a:rPr>
              <a:t>基础性和先进性的关系</a:t>
            </a:r>
            <a:endParaRPr lang="zh-CN" altLang="en-US" sz="3000" dirty="0">
              <a:solidFill>
                <a:srgbClr val="000099"/>
              </a:solidFill>
              <a:latin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1"/>
          <p:cNvSpPr>
            <a:spLocks noGrp="1"/>
          </p:cNvSpPr>
          <p:nvPr>
            <p:ph type="sldNum" sz="quarter" idx="11"/>
          </p:nvPr>
        </p:nvSpPr>
        <p:spPr>
          <a:xfrm>
            <a:off x="1524000" y="6553200"/>
            <a:ext cx="9144000" cy="304800"/>
          </a:xfrm>
          <a:solidFill>
            <a:srgbClr val="A31203"/>
          </a:solidFill>
        </p:spPr>
        <p:txBody>
          <a:bodyPr/>
          <a:lstStyle/>
          <a:p>
            <a:pPr algn="ctr" fontAlgn="base">
              <a:spcBef>
                <a:spcPct val="0"/>
              </a:spcBef>
              <a:spcAft>
                <a:spcPct val="0"/>
              </a:spcAft>
            </a:pPr>
            <a:fld id="{FD89F260-A0C9-4852-8E34-6605315C2B16}" type="slidenum">
              <a:rPr lang="en-US" altLang="zh-CN">
                <a:solidFill>
                  <a:srgbClr val="000000"/>
                </a:solidFill>
                <a:latin typeface="Tahoma" pitchFamily="34" charset="0"/>
                <a:ea typeface="宋体" pitchFamily="2" charset="-122"/>
              </a:rPr>
              <a:pPr algn="ctr" fontAlgn="base">
                <a:spcBef>
                  <a:spcPct val="0"/>
                </a:spcBef>
                <a:spcAft>
                  <a:spcPct val="0"/>
                </a:spcAft>
              </a:pPr>
              <a:t>30</a:t>
            </a:fld>
            <a:endParaRPr lang="en-US" altLang="zh-CN">
              <a:solidFill>
                <a:srgbClr val="000000"/>
              </a:solidFill>
              <a:latin typeface="Tahoma" pitchFamily="34" charset="0"/>
              <a:ea typeface="宋体" pitchFamily="2" charset="-122"/>
            </a:endParaRPr>
          </a:p>
        </p:txBody>
      </p:sp>
      <p:sp>
        <p:nvSpPr>
          <p:cNvPr id="54275" name="Rectangle 3"/>
          <p:cNvSpPr>
            <a:spLocks noGrp="1" noChangeArrowheads="1"/>
          </p:cNvSpPr>
          <p:nvPr>
            <p:ph type="body" idx="4294967295"/>
          </p:nvPr>
        </p:nvSpPr>
        <p:spPr>
          <a:xfrm>
            <a:off x="2063750" y="4005264"/>
            <a:ext cx="5327650" cy="2160587"/>
          </a:xfrm>
        </p:spPr>
        <p:txBody>
          <a:bodyPr vert="horz" wrap="square" lIns="0" tIns="0" rIns="0" bIns="0" numCol="1" anchor="t" anchorCtr="0" compatLnSpc="1">
            <a:prstTxWarp prst="textNoShape">
              <a:avLst/>
            </a:prstTxWarp>
          </a:bodyPr>
          <a:lstStyle/>
          <a:p>
            <a:pPr eaLnBrk="1" hangingPunct="1"/>
            <a:r>
              <a:rPr lang="zh-CN" altLang="en-US" sz="2400" b="1" dirty="0"/>
              <a:t>将程序编写到卡片上</a:t>
            </a:r>
          </a:p>
          <a:p>
            <a:pPr eaLnBrk="1" hangingPunct="1"/>
            <a:r>
              <a:rPr lang="zh-CN" altLang="en-US" sz="2400" b="1" dirty="0"/>
              <a:t>将卡片拿到</a:t>
            </a:r>
            <a:r>
              <a:rPr lang="en-US" altLang="zh-CN" sz="2400" b="1" dirty="0"/>
              <a:t>1401</a:t>
            </a:r>
          </a:p>
          <a:p>
            <a:pPr eaLnBrk="1" hangingPunct="1"/>
            <a:r>
              <a:rPr lang="zh-CN" altLang="en-US" sz="2400" b="1" dirty="0"/>
              <a:t>把卡片读到磁带上</a:t>
            </a:r>
          </a:p>
          <a:p>
            <a:pPr eaLnBrk="1" hangingPunct="1"/>
            <a:r>
              <a:rPr lang="zh-CN" altLang="en-US" sz="2400" b="1" dirty="0"/>
              <a:t>将磁带放到</a:t>
            </a:r>
            <a:r>
              <a:rPr lang="en-US" altLang="zh-CN" sz="2400" b="1" dirty="0"/>
              <a:t>7094</a:t>
            </a:r>
            <a:r>
              <a:rPr lang="zh-CN" altLang="en-US" sz="2400" b="1" dirty="0"/>
              <a:t>上进行计算 </a:t>
            </a:r>
          </a:p>
          <a:p>
            <a:pPr eaLnBrk="1" hangingPunct="1"/>
            <a:r>
              <a:rPr lang="zh-CN" altLang="en-US" sz="2400" b="1" dirty="0"/>
              <a:t>将磁带放到 </a:t>
            </a:r>
            <a:r>
              <a:rPr lang="en-US" altLang="zh-CN" sz="2400" b="1" dirty="0"/>
              <a:t>1401 </a:t>
            </a:r>
            <a:r>
              <a:rPr lang="zh-CN" altLang="en-US" sz="2400" b="1" dirty="0"/>
              <a:t>上打印输出</a:t>
            </a:r>
          </a:p>
        </p:txBody>
      </p:sp>
      <p:pic>
        <p:nvPicPr>
          <p:cNvPr id="54276" name="Picture 4"/>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524000" y="549275"/>
            <a:ext cx="9144000" cy="2933700"/>
          </a:xfrm>
          <a:prstGeom prst="rect">
            <a:avLst/>
          </a:prstGeom>
          <a:noFill/>
          <a:ln w="9525">
            <a:noFill/>
            <a:miter lim="800000"/>
            <a:headEnd/>
            <a:tailEnd/>
          </a:ln>
        </p:spPr>
      </p:pic>
      <p:pic>
        <p:nvPicPr>
          <p:cNvPr id="882694" name="Picture 6" descr="7094-sys"/>
          <p:cNvPicPr>
            <a:picLocks noChangeAspect="1" noChangeArrowheads="1"/>
          </p:cNvPicPr>
          <p:nvPr/>
        </p:nvPicPr>
        <p:blipFill>
          <a:blip r:embed="rId4"/>
          <a:srcRect/>
          <a:stretch>
            <a:fillRect/>
          </a:stretch>
        </p:blipFill>
        <p:spPr bwMode="auto">
          <a:xfrm>
            <a:off x="7924800" y="4267201"/>
            <a:ext cx="2362200" cy="18002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882694"/>
                                        </p:tgtEl>
                                        <p:attrNameLst>
                                          <p:attrName>style.visibility</p:attrName>
                                        </p:attrNameLst>
                                      </p:cBhvr>
                                      <p:to>
                                        <p:strVal val="visible"/>
                                      </p:to>
                                    </p:set>
                                    <p:animEffect transition="in" filter="checkerboard(across)">
                                      <p:cBhvr>
                                        <p:cTn id="7" dur="500"/>
                                        <p:tgtEl>
                                          <p:spTgt spid="8826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076395" y="114370"/>
            <a:ext cx="10969200" cy="705600"/>
          </a:xfrm>
        </p:spPr>
        <p:txBody>
          <a:bodyPr>
            <a:normAutofit/>
          </a:bodyPr>
          <a:lstStyle/>
          <a:p>
            <a:r>
              <a:rPr lang="en-US" altLang="zh-CN" dirty="0"/>
              <a:t>1</a:t>
            </a:r>
            <a:r>
              <a:rPr lang="en-US" altLang="zh-CN" dirty="0">
                <a:sym typeface="+mn-ea"/>
              </a:rPr>
              <a:t>.2.2  </a:t>
            </a:r>
            <a:r>
              <a:rPr lang="zh-CN" altLang="en-US" dirty="0"/>
              <a:t>单道程序批处理系统</a:t>
            </a:r>
          </a:p>
        </p:txBody>
      </p:sp>
      <p:sp>
        <p:nvSpPr>
          <p:cNvPr id="4" name="内容占位符 2"/>
          <p:cNvSpPr txBox="1">
            <a:spLocks/>
          </p:cNvSpPr>
          <p:nvPr/>
        </p:nvSpPr>
        <p:spPr>
          <a:xfrm>
            <a:off x="760730" y="1215341"/>
            <a:ext cx="10968990" cy="4629873"/>
          </a:xfrm>
          <a:prstGeom prst="rect">
            <a:avLst/>
          </a:prstGeom>
        </p:spPr>
        <p:txBody>
          <a:bodyPr vert="horz" lIns="90000" tIns="46800" rIns="90000" bIns="46800" rtlCol="0">
            <a:normAutofit fontScale="97500"/>
          </a:bodyPr>
          <a:lstStyle>
            <a:lvl1pPr marL="228600" marR="0" lvl="0" indent="-228600" algn="l" defTabSz="914400" rtl="0" eaLnBrk="1" fontAlgn="auto" latinLnBrk="0" hangingPunct="1">
              <a:lnSpc>
                <a:spcPct val="130000"/>
              </a:lnSpc>
              <a:spcBef>
                <a:spcPts val="0"/>
              </a:spcBef>
              <a:spcAft>
                <a:spcPts val="1000"/>
              </a:spcAft>
              <a:buClr>
                <a:srgbClr val="2094CE"/>
              </a:buClr>
              <a:buSzPct val="80000"/>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Clr>
                <a:srgbClr val="FF9800"/>
              </a:buClr>
              <a:buSzPct val="90000"/>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800" b="1" dirty="0"/>
              <a:t>单道程序批处理</a:t>
            </a:r>
            <a:r>
              <a:rPr lang="zh-CN" altLang="zh-CN" sz="2800" b="1" dirty="0"/>
              <a:t>系统的主要特征有：</a:t>
            </a:r>
          </a:p>
          <a:p>
            <a:r>
              <a:rPr lang="zh-CN" altLang="zh-CN" sz="2800" b="1" dirty="0"/>
              <a:t>（</a:t>
            </a:r>
            <a:r>
              <a:rPr lang="en-US" altLang="zh-CN" sz="2800" b="1" dirty="0"/>
              <a:t>1</a:t>
            </a:r>
            <a:r>
              <a:rPr lang="zh-CN" altLang="zh-CN" sz="2800" b="1" dirty="0"/>
              <a:t>）自动性：在顺利的情况下，在磁带上的一批作业能自动地逐个</a:t>
            </a:r>
            <a:r>
              <a:rPr lang="zh-CN" altLang="zh-CN" sz="2800" b="1" dirty="0">
                <a:solidFill>
                  <a:srgbClr val="FF0000"/>
                </a:solidFill>
              </a:rPr>
              <a:t>依次运行</a:t>
            </a:r>
            <a:r>
              <a:rPr lang="zh-CN" altLang="zh-CN" sz="2800" b="1" dirty="0"/>
              <a:t>，而</a:t>
            </a:r>
            <a:r>
              <a:rPr lang="zh-CN" altLang="zh-CN" sz="2800" b="1" dirty="0">
                <a:solidFill>
                  <a:srgbClr val="FF0000"/>
                </a:solidFill>
              </a:rPr>
              <a:t>无须人工干预</a:t>
            </a:r>
            <a:r>
              <a:rPr lang="zh-CN" altLang="zh-CN" sz="2800" b="1" dirty="0"/>
              <a:t>。</a:t>
            </a:r>
          </a:p>
          <a:p>
            <a:r>
              <a:rPr lang="zh-CN" altLang="zh-CN" sz="2800" b="1" dirty="0"/>
              <a:t>（</a:t>
            </a:r>
            <a:r>
              <a:rPr lang="en-US" altLang="zh-CN" sz="2800" b="1" dirty="0"/>
              <a:t>2</a:t>
            </a:r>
            <a:r>
              <a:rPr lang="zh-CN" altLang="zh-CN" sz="2800" b="1" dirty="0"/>
              <a:t>）顺序性：磁带上的各道作业是</a:t>
            </a:r>
            <a:r>
              <a:rPr lang="zh-CN" altLang="zh-CN" sz="2800" b="1" dirty="0">
                <a:solidFill>
                  <a:srgbClr val="FF0000"/>
                </a:solidFill>
              </a:rPr>
              <a:t>顺序地进入内存</a:t>
            </a:r>
            <a:r>
              <a:rPr lang="zh-CN" altLang="zh-CN" sz="2800" b="1" dirty="0"/>
              <a:t>，各道作业的完成顺序与它们进入内存的顺序是一一对应的。</a:t>
            </a:r>
          </a:p>
          <a:p>
            <a:r>
              <a:rPr lang="zh-CN" altLang="zh-CN" sz="2800" b="1" dirty="0"/>
              <a:t>（</a:t>
            </a:r>
            <a:r>
              <a:rPr lang="en-US" altLang="zh-CN" sz="2800" b="1" dirty="0"/>
              <a:t>3</a:t>
            </a:r>
            <a:r>
              <a:rPr lang="zh-CN" altLang="zh-CN" sz="2800" b="1" dirty="0"/>
              <a:t>）单道性：内存中每次</a:t>
            </a:r>
            <a:r>
              <a:rPr lang="zh-CN" altLang="zh-CN" sz="2800" b="1" dirty="0">
                <a:solidFill>
                  <a:srgbClr val="FF0000"/>
                </a:solidFill>
              </a:rPr>
              <a:t>仅有一道程序运行</a:t>
            </a:r>
            <a:r>
              <a:rPr lang="zh-CN" altLang="zh-CN" sz="2800" b="1" dirty="0"/>
              <a:t>。</a:t>
            </a:r>
          </a:p>
        </p:txBody>
      </p:sp>
    </p:spTree>
    <p:custDataLst>
      <p:tags r:id="rId1"/>
    </p:custDataLst>
    <p:extLst>
      <p:ext uri="{BB962C8B-B14F-4D97-AF65-F5344CB8AC3E}">
        <p14:creationId xmlns:p14="http://schemas.microsoft.com/office/powerpoint/2010/main" val="2618318341"/>
      </p:ext>
    </p:ext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fade">
                                      <p:cBhvr>
                                        <p:cTn id="11" dur="1000"/>
                                        <p:tgtEl>
                                          <p:spTgt spid="4">
                                            <p:txEl>
                                              <p:pRg st="2" end="2"/>
                                            </p:txEl>
                                          </p:spTgt>
                                        </p:tgtEl>
                                      </p:cBhvr>
                                    </p:animEffect>
                                    <p:anim calcmode="lin" valueType="num">
                                      <p:cBhvr>
                                        <p:cTn id="1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circle(in)">
                                      <p:cBhvr>
                                        <p:cTn id="18" dur="20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7">
            <a:extLst>
              <a:ext uri="{FF2B5EF4-FFF2-40B4-BE49-F238E27FC236}">
                <a16:creationId xmlns:a16="http://schemas.microsoft.com/office/drawing/2014/main" id="{FAA3A56E-BC5E-4F24-B957-A0F05914C998}"/>
              </a:ext>
            </a:extLst>
          </p:cNvPr>
          <p:cNvGrpSpPr>
            <a:grpSpLocks/>
          </p:cNvGrpSpPr>
          <p:nvPr/>
        </p:nvGrpSpPr>
        <p:grpSpPr bwMode="auto">
          <a:xfrm>
            <a:off x="1428750" y="1676401"/>
            <a:ext cx="9962797" cy="3977268"/>
            <a:chOff x="276044" y="179388"/>
            <a:chExt cx="8679473" cy="3266325"/>
          </a:xfrm>
        </p:grpSpPr>
        <p:sp>
          <p:nvSpPr>
            <p:cNvPr id="5" name="Text Box 6">
              <a:extLst>
                <a:ext uri="{FF2B5EF4-FFF2-40B4-BE49-F238E27FC236}">
                  <a16:creationId xmlns:a16="http://schemas.microsoft.com/office/drawing/2014/main" id="{7420E212-6EB4-4FD9-B314-AB8987EEBD96}"/>
                </a:ext>
              </a:extLst>
            </p:cNvPr>
            <p:cNvSpPr txBox="1">
              <a:spLocks noChangeArrowheads="1"/>
            </p:cNvSpPr>
            <p:nvPr/>
          </p:nvSpPr>
          <p:spPr bwMode="auto">
            <a:xfrm>
              <a:off x="359097" y="479425"/>
              <a:ext cx="1238990" cy="374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Aft>
                  <a:spcPts val="300"/>
                </a:spcAft>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lnSpc>
                  <a:spcPct val="150000"/>
                </a:lnSpc>
                <a:spcAft>
                  <a:spcPts val="300"/>
                </a:spcAft>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lnSpc>
                  <a:spcPct val="150000"/>
                </a:lnSpc>
                <a:spcAft>
                  <a:spcPts val="300"/>
                </a:spcAft>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lnSpc>
                  <a:spcPct val="150000"/>
                </a:lnSpc>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lnSpc>
                  <a:spcPct val="150000"/>
                </a:lnSpc>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00000"/>
                </a:lnSpc>
                <a:spcAft>
                  <a:spcPct val="0"/>
                </a:spcAft>
                <a:buFontTx/>
                <a:buNone/>
              </a:pPr>
              <a:r>
                <a:rPr kumimoji="1" lang="zh-CN" altLang="en-US" sz="2400" b="1">
                  <a:latin typeface="Times New Roman" panose="02020603050405020304" pitchFamily="18" charset="0"/>
                  <a:ea typeface="宋体" panose="02010600030101010101" pitchFamily="2" charset="-122"/>
                </a:rPr>
                <a:t>用户程序</a:t>
              </a:r>
            </a:p>
          </p:txBody>
        </p:sp>
        <p:sp>
          <p:nvSpPr>
            <p:cNvPr id="6" name="Text Box 7">
              <a:extLst>
                <a:ext uri="{FF2B5EF4-FFF2-40B4-BE49-F238E27FC236}">
                  <a16:creationId xmlns:a16="http://schemas.microsoft.com/office/drawing/2014/main" id="{A193A51F-2691-4911-ACDA-1E4B41FF116B}"/>
                </a:ext>
              </a:extLst>
            </p:cNvPr>
            <p:cNvSpPr txBox="1">
              <a:spLocks noChangeArrowheads="1"/>
            </p:cNvSpPr>
            <p:nvPr/>
          </p:nvSpPr>
          <p:spPr bwMode="auto">
            <a:xfrm>
              <a:off x="276044" y="1092200"/>
              <a:ext cx="1596499" cy="374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Aft>
                  <a:spcPts val="300"/>
                </a:spcAft>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lnSpc>
                  <a:spcPct val="150000"/>
                </a:lnSpc>
                <a:spcAft>
                  <a:spcPts val="300"/>
                </a:spcAft>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lnSpc>
                  <a:spcPct val="150000"/>
                </a:lnSpc>
                <a:spcAft>
                  <a:spcPts val="300"/>
                </a:spcAft>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lnSpc>
                  <a:spcPct val="150000"/>
                </a:lnSpc>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lnSpc>
                  <a:spcPct val="150000"/>
                </a:lnSpc>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00000"/>
                </a:lnSpc>
                <a:spcAft>
                  <a:spcPct val="0"/>
                </a:spcAft>
                <a:buFontTx/>
                <a:buNone/>
              </a:pPr>
              <a:r>
                <a:rPr kumimoji="1" lang="en-US" altLang="zh-CN" sz="2400" b="1">
                  <a:solidFill>
                    <a:srgbClr val="FF6699"/>
                  </a:solidFill>
                  <a:latin typeface="Times New Roman" panose="02020603050405020304" pitchFamily="18" charset="0"/>
                  <a:ea typeface="宋体" panose="02010600030101010101" pitchFamily="2" charset="-122"/>
                </a:rPr>
                <a:t>OS</a:t>
              </a:r>
              <a:r>
                <a:rPr kumimoji="1" lang="zh-CN" altLang="en-US" sz="2400" b="1">
                  <a:solidFill>
                    <a:srgbClr val="FF6699"/>
                  </a:solidFill>
                  <a:latin typeface="Times New Roman" panose="02020603050405020304" pitchFamily="18" charset="0"/>
                  <a:ea typeface="宋体" panose="02010600030101010101" pitchFamily="2" charset="-122"/>
                </a:rPr>
                <a:t>监督程序</a:t>
              </a:r>
            </a:p>
          </p:txBody>
        </p:sp>
        <p:sp>
          <p:nvSpPr>
            <p:cNvPr id="7" name="Text Box 8">
              <a:extLst>
                <a:ext uri="{FF2B5EF4-FFF2-40B4-BE49-F238E27FC236}">
                  <a16:creationId xmlns:a16="http://schemas.microsoft.com/office/drawing/2014/main" id="{19CCAEEA-03F0-4BE0-813E-871833DC274B}"/>
                </a:ext>
              </a:extLst>
            </p:cNvPr>
            <p:cNvSpPr txBox="1">
              <a:spLocks noChangeArrowheads="1"/>
            </p:cNvSpPr>
            <p:nvPr/>
          </p:nvSpPr>
          <p:spPr bwMode="auto">
            <a:xfrm>
              <a:off x="374972" y="1778000"/>
              <a:ext cx="1238990" cy="374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Aft>
                  <a:spcPts val="300"/>
                </a:spcAft>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lnSpc>
                  <a:spcPct val="150000"/>
                </a:lnSpc>
                <a:spcAft>
                  <a:spcPts val="300"/>
                </a:spcAft>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lnSpc>
                  <a:spcPct val="150000"/>
                </a:lnSpc>
                <a:spcAft>
                  <a:spcPts val="300"/>
                </a:spcAft>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lnSpc>
                  <a:spcPct val="150000"/>
                </a:lnSpc>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lnSpc>
                  <a:spcPct val="150000"/>
                </a:lnSpc>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00000"/>
                </a:lnSpc>
                <a:spcAft>
                  <a:spcPct val="0"/>
                </a:spcAft>
                <a:buFontTx/>
                <a:buNone/>
              </a:pPr>
              <a:r>
                <a:rPr kumimoji="1" lang="zh-CN" altLang="en-US" sz="2400" b="1">
                  <a:solidFill>
                    <a:srgbClr val="008000"/>
                  </a:solidFill>
                  <a:latin typeface="Times New Roman" panose="02020603050405020304" pitchFamily="18" charset="0"/>
                  <a:ea typeface="宋体" panose="02010600030101010101" pitchFamily="2" charset="-122"/>
                </a:rPr>
                <a:t>磁盘操作</a:t>
              </a:r>
            </a:p>
          </p:txBody>
        </p:sp>
        <p:sp>
          <p:nvSpPr>
            <p:cNvPr id="8" name="Text Box 9">
              <a:extLst>
                <a:ext uri="{FF2B5EF4-FFF2-40B4-BE49-F238E27FC236}">
                  <a16:creationId xmlns:a16="http://schemas.microsoft.com/office/drawing/2014/main" id="{4F4DD5A0-9C5D-4B89-B209-B5B2D13F6410}"/>
                </a:ext>
              </a:extLst>
            </p:cNvPr>
            <p:cNvSpPr txBox="1">
              <a:spLocks noChangeArrowheads="1"/>
            </p:cNvSpPr>
            <p:nvPr/>
          </p:nvSpPr>
          <p:spPr bwMode="auto">
            <a:xfrm>
              <a:off x="374972" y="2463800"/>
              <a:ext cx="1238990" cy="374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Aft>
                  <a:spcPts val="300"/>
                </a:spcAft>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lnSpc>
                  <a:spcPct val="150000"/>
                </a:lnSpc>
                <a:spcAft>
                  <a:spcPts val="300"/>
                </a:spcAft>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lnSpc>
                  <a:spcPct val="150000"/>
                </a:lnSpc>
                <a:spcAft>
                  <a:spcPts val="300"/>
                </a:spcAft>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lnSpc>
                  <a:spcPct val="150000"/>
                </a:lnSpc>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lnSpc>
                  <a:spcPct val="150000"/>
                </a:lnSpc>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00000"/>
                </a:lnSpc>
                <a:spcAft>
                  <a:spcPct val="0"/>
                </a:spcAft>
                <a:buFontTx/>
                <a:buNone/>
              </a:pPr>
              <a:r>
                <a:rPr kumimoji="1" lang="zh-CN" altLang="en-US" sz="2400" b="1">
                  <a:solidFill>
                    <a:srgbClr val="CC6600"/>
                  </a:solidFill>
                  <a:latin typeface="Times New Roman" panose="02020603050405020304" pitchFamily="18" charset="0"/>
                  <a:ea typeface="宋体" panose="02010600030101010101" pitchFamily="2" charset="-122"/>
                </a:rPr>
                <a:t>磁带操作</a:t>
              </a:r>
            </a:p>
          </p:txBody>
        </p:sp>
        <p:sp>
          <p:nvSpPr>
            <p:cNvPr id="9" name="Line 15">
              <a:extLst>
                <a:ext uri="{FF2B5EF4-FFF2-40B4-BE49-F238E27FC236}">
                  <a16:creationId xmlns:a16="http://schemas.microsoft.com/office/drawing/2014/main" id="{72BAFC90-D05F-45AE-A8E2-3110B77352EE}"/>
                </a:ext>
              </a:extLst>
            </p:cNvPr>
            <p:cNvSpPr>
              <a:spLocks noChangeShapeType="1"/>
            </p:cNvSpPr>
            <p:nvPr/>
          </p:nvSpPr>
          <p:spPr bwMode="auto">
            <a:xfrm>
              <a:off x="1517972" y="609600"/>
              <a:ext cx="762000" cy="0"/>
            </a:xfrm>
            <a:prstGeom prst="line">
              <a:avLst/>
            </a:prstGeom>
            <a:noFill/>
            <a:ln w="19050">
              <a:solidFill>
                <a:srgbClr val="0033CC"/>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10" name="Line 16">
              <a:extLst>
                <a:ext uri="{FF2B5EF4-FFF2-40B4-BE49-F238E27FC236}">
                  <a16:creationId xmlns:a16="http://schemas.microsoft.com/office/drawing/2014/main" id="{804DB3C9-C837-4DD7-AFDF-4182081BC406}"/>
                </a:ext>
              </a:extLst>
            </p:cNvPr>
            <p:cNvSpPr>
              <a:spLocks noChangeShapeType="1"/>
            </p:cNvSpPr>
            <p:nvPr/>
          </p:nvSpPr>
          <p:spPr bwMode="auto">
            <a:xfrm>
              <a:off x="2279972" y="609600"/>
              <a:ext cx="0" cy="68580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11" name="Line 17">
              <a:extLst>
                <a:ext uri="{FF2B5EF4-FFF2-40B4-BE49-F238E27FC236}">
                  <a16:creationId xmlns:a16="http://schemas.microsoft.com/office/drawing/2014/main" id="{C947A810-1C7A-4B03-B40E-F7FC8BE68740}"/>
                </a:ext>
              </a:extLst>
            </p:cNvPr>
            <p:cNvSpPr>
              <a:spLocks noChangeShapeType="1"/>
            </p:cNvSpPr>
            <p:nvPr/>
          </p:nvSpPr>
          <p:spPr bwMode="auto">
            <a:xfrm>
              <a:off x="2279972" y="1295400"/>
              <a:ext cx="228600" cy="0"/>
            </a:xfrm>
            <a:prstGeom prst="line">
              <a:avLst/>
            </a:prstGeom>
            <a:noFill/>
            <a:ln w="19050">
              <a:solidFill>
                <a:srgbClr val="FF6699"/>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12" name="Line 18">
              <a:extLst>
                <a:ext uri="{FF2B5EF4-FFF2-40B4-BE49-F238E27FC236}">
                  <a16:creationId xmlns:a16="http://schemas.microsoft.com/office/drawing/2014/main" id="{DF4DF229-27F2-4837-9CC1-FB814BB24C6D}"/>
                </a:ext>
              </a:extLst>
            </p:cNvPr>
            <p:cNvSpPr>
              <a:spLocks noChangeShapeType="1"/>
            </p:cNvSpPr>
            <p:nvPr/>
          </p:nvSpPr>
          <p:spPr bwMode="auto">
            <a:xfrm>
              <a:off x="2508572" y="1295400"/>
              <a:ext cx="0" cy="137160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13" name="Line 19">
              <a:extLst>
                <a:ext uri="{FF2B5EF4-FFF2-40B4-BE49-F238E27FC236}">
                  <a16:creationId xmlns:a16="http://schemas.microsoft.com/office/drawing/2014/main" id="{D8926DFC-6D4A-4FD8-A2AE-AC0352961DAD}"/>
                </a:ext>
              </a:extLst>
            </p:cNvPr>
            <p:cNvSpPr>
              <a:spLocks noChangeShapeType="1"/>
            </p:cNvSpPr>
            <p:nvPr/>
          </p:nvSpPr>
          <p:spPr bwMode="auto">
            <a:xfrm>
              <a:off x="2508572" y="2667000"/>
              <a:ext cx="838200" cy="0"/>
            </a:xfrm>
            <a:prstGeom prst="line">
              <a:avLst/>
            </a:prstGeom>
            <a:noFill/>
            <a:ln w="19050">
              <a:solidFill>
                <a:srgbClr val="CC66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14" name="Line 20">
              <a:extLst>
                <a:ext uri="{FF2B5EF4-FFF2-40B4-BE49-F238E27FC236}">
                  <a16:creationId xmlns:a16="http://schemas.microsoft.com/office/drawing/2014/main" id="{129646DE-8061-4B27-9695-35CEBF1B21CD}"/>
                </a:ext>
              </a:extLst>
            </p:cNvPr>
            <p:cNvSpPr>
              <a:spLocks noChangeShapeType="1"/>
            </p:cNvSpPr>
            <p:nvPr/>
          </p:nvSpPr>
          <p:spPr bwMode="auto">
            <a:xfrm flipV="1">
              <a:off x="3346772" y="1295400"/>
              <a:ext cx="0" cy="137160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15" name="Line 21">
              <a:extLst>
                <a:ext uri="{FF2B5EF4-FFF2-40B4-BE49-F238E27FC236}">
                  <a16:creationId xmlns:a16="http://schemas.microsoft.com/office/drawing/2014/main" id="{58B15B96-AF24-43A8-9E89-689B70D5F4DB}"/>
                </a:ext>
              </a:extLst>
            </p:cNvPr>
            <p:cNvSpPr>
              <a:spLocks noChangeShapeType="1"/>
            </p:cNvSpPr>
            <p:nvPr/>
          </p:nvSpPr>
          <p:spPr bwMode="auto">
            <a:xfrm>
              <a:off x="3346772" y="1295400"/>
              <a:ext cx="228600" cy="0"/>
            </a:xfrm>
            <a:prstGeom prst="line">
              <a:avLst/>
            </a:prstGeom>
            <a:noFill/>
            <a:ln w="19050">
              <a:solidFill>
                <a:srgbClr val="FF6699"/>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16" name="Line 22">
              <a:extLst>
                <a:ext uri="{FF2B5EF4-FFF2-40B4-BE49-F238E27FC236}">
                  <a16:creationId xmlns:a16="http://schemas.microsoft.com/office/drawing/2014/main" id="{E788ADD7-64A1-4A00-84D5-F6F410DD666A}"/>
                </a:ext>
              </a:extLst>
            </p:cNvPr>
            <p:cNvSpPr>
              <a:spLocks noChangeShapeType="1"/>
            </p:cNvSpPr>
            <p:nvPr/>
          </p:nvSpPr>
          <p:spPr bwMode="auto">
            <a:xfrm flipV="1">
              <a:off x="3575372" y="533400"/>
              <a:ext cx="0" cy="76200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17" name="Line 23">
              <a:extLst>
                <a:ext uri="{FF2B5EF4-FFF2-40B4-BE49-F238E27FC236}">
                  <a16:creationId xmlns:a16="http://schemas.microsoft.com/office/drawing/2014/main" id="{30E81DDD-624D-40E8-8335-19FE64D9E5E9}"/>
                </a:ext>
              </a:extLst>
            </p:cNvPr>
            <p:cNvSpPr>
              <a:spLocks noChangeShapeType="1"/>
            </p:cNvSpPr>
            <p:nvPr/>
          </p:nvSpPr>
          <p:spPr bwMode="auto">
            <a:xfrm>
              <a:off x="3575372" y="533400"/>
              <a:ext cx="1066800" cy="0"/>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18" name="Line 24">
              <a:extLst>
                <a:ext uri="{FF2B5EF4-FFF2-40B4-BE49-F238E27FC236}">
                  <a16:creationId xmlns:a16="http://schemas.microsoft.com/office/drawing/2014/main" id="{CF2F5E44-E0D9-4C94-91E2-C518029FFDE5}"/>
                </a:ext>
              </a:extLst>
            </p:cNvPr>
            <p:cNvSpPr>
              <a:spLocks noChangeShapeType="1"/>
            </p:cNvSpPr>
            <p:nvPr/>
          </p:nvSpPr>
          <p:spPr bwMode="auto">
            <a:xfrm>
              <a:off x="4642172" y="533400"/>
              <a:ext cx="0" cy="76200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19" name="Line 25">
              <a:extLst>
                <a:ext uri="{FF2B5EF4-FFF2-40B4-BE49-F238E27FC236}">
                  <a16:creationId xmlns:a16="http://schemas.microsoft.com/office/drawing/2014/main" id="{96A6FE92-409F-4C34-A513-414474A62AF5}"/>
                </a:ext>
              </a:extLst>
            </p:cNvPr>
            <p:cNvSpPr>
              <a:spLocks noChangeShapeType="1"/>
            </p:cNvSpPr>
            <p:nvPr/>
          </p:nvSpPr>
          <p:spPr bwMode="auto">
            <a:xfrm>
              <a:off x="4642172" y="1295400"/>
              <a:ext cx="228600" cy="0"/>
            </a:xfrm>
            <a:prstGeom prst="line">
              <a:avLst/>
            </a:prstGeom>
            <a:noFill/>
            <a:ln w="19050">
              <a:solidFill>
                <a:srgbClr val="FF6699"/>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20" name="Line 26">
              <a:extLst>
                <a:ext uri="{FF2B5EF4-FFF2-40B4-BE49-F238E27FC236}">
                  <a16:creationId xmlns:a16="http://schemas.microsoft.com/office/drawing/2014/main" id="{147C9C7E-C5C0-40E1-94DB-43C5D70ED211}"/>
                </a:ext>
              </a:extLst>
            </p:cNvPr>
            <p:cNvSpPr>
              <a:spLocks noChangeShapeType="1"/>
            </p:cNvSpPr>
            <p:nvPr/>
          </p:nvSpPr>
          <p:spPr bwMode="auto">
            <a:xfrm>
              <a:off x="4870772" y="1295400"/>
              <a:ext cx="0" cy="60960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21" name="Line 27">
              <a:extLst>
                <a:ext uri="{FF2B5EF4-FFF2-40B4-BE49-F238E27FC236}">
                  <a16:creationId xmlns:a16="http://schemas.microsoft.com/office/drawing/2014/main" id="{6D644F55-9328-45F3-872E-892D6E86F75C}"/>
                </a:ext>
              </a:extLst>
            </p:cNvPr>
            <p:cNvSpPr>
              <a:spLocks noChangeShapeType="1"/>
            </p:cNvSpPr>
            <p:nvPr/>
          </p:nvSpPr>
          <p:spPr bwMode="auto">
            <a:xfrm>
              <a:off x="4870772" y="1905000"/>
              <a:ext cx="685800" cy="0"/>
            </a:xfrm>
            <a:prstGeom prst="line">
              <a:avLst/>
            </a:prstGeom>
            <a:noFill/>
            <a:ln w="1905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22" name="Line 28">
              <a:extLst>
                <a:ext uri="{FF2B5EF4-FFF2-40B4-BE49-F238E27FC236}">
                  <a16:creationId xmlns:a16="http://schemas.microsoft.com/office/drawing/2014/main" id="{1746697A-EA8A-4858-88D6-30DFC2FAA247}"/>
                </a:ext>
              </a:extLst>
            </p:cNvPr>
            <p:cNvSpPr>
              <a:spLocks noChangeShapeType="1"/>
            </p:cNvSpPr>
            <p:nvPr/>
          </p:nvSpPr>
          <p:spPr bwMode="auto">
            <a:xfrm flipV="1">
              <a:off x="5556572" y="1295400"/>
              <a:ext cx="0" cy="60960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23" name="Line 29">
              <a:extLst>
                <a:ext uri="{FF2B5EF4-FFF2-40B4-BE49-F238E27FC236}">
                  <a16:creationId xmlns:a16="http://schemas.microsoft.com/office/drawing/2014/main" id="{C896C8E1-DB6C-4BE8-BE59-15FE5D1CC8D7}"/>
                </a:ext>
              </a:extLst>
            </p:cNvPr>
            <p:cNvSpPr>
              <a:spLocks noChangeShapeType="1"/>
            </p:cNvSpPr>
            <p:nvPr/>
          </p:nvSpPr>
          <p:spPr bwMode="auto">
            <a:xfrm>
              <a:off x="5556572" y="1295400"/>
              <a:ext cx="228600" cy="0"/>
            </a:xfrm>
            <a:prstGeom prst="line">
              <a:avLst/>
            </a:prstGeom>
            <a:noFill/>
            <a:ln w="19050">
              <a:solidFill>
                <a:srgbClr val="FF6699"/>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24" name="Line 30">
              <a:extLst>
                <a:ext uri="{FF2B5EF4-FFF2-40B4-BE49-F238E27FC236}">
                  <a16:creationId xmlns:a16="http://schemas.microsoft.com/office/drawing/2014/main" id="{12E3ADA6-B830-4019-B2C2-D332836B6047}"/>
                </a:ext>
              </a:extLst>
            </p:cNvPr>
            <p:cNvSpPr>
              <a:spLocks noChangeShapeType="1"/>
            </p:cNvSpPr>
            <p:nvPr/>
          </p:nvSpPr>
          <p:spPr bwMode="auto">
            <a:xfrm flipV="1">
              <a:off x="5785172" y="533400"/>
              <a:ext cx="0" cy="76200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25" name="Line 31">
              <a:extLst>
                <a:ext uri="{FF2B5EF4-FFF2-40B4-BE49-F238E27FC236}">
                  <a16:creationId xmlns:a16="http://schemas.microsoft.com/office/drawing/2014/main" id="{A3CE9DDF-5277-4866-8726-A87F17C165C0}"/>
                </a:ext>
              </a:extLst>
            </p:cNvPr>
            <p:cNvSpPr>
              <a:spLocks noChangeShapeType="1"/>
            </p:cNvSpPr>
            <p:nvPr/>
          </p:nvSpPr>
          <p:spPr bwMode="auto">
            <a:xfrm>
              <a:off x="5785172" y="533400"/>
              <a:ext cx="1295400" cy="0"/>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26" name="Text Box 32">
              <a:extLst>
                <a:ext uri="{FF2B5EF4-FFF2-40B4-BE49-F238E27FC236}">
                  <a16:creationId xmlns:a16="http://schemas.microsoft.com/office/drawing/2014/main" id="{04A6B399-CB16-46FE-9901-B603AF7E0B41}"/>
                </a:ext>
              </a:extLst>
            </p:cNvPr>
            <p:cNvSpPr txBox="1">
              <a:spLocks noChangeArrowheads="1"/>
            </p:cNvSpPr>
            <p:nvPr/>
          </p:nvSpPr>
          <p:spPr bwMode="auto">
            <a:xfrm>
              <a:off x="1670372" y="206375"/>
              <a:ext cx="1173355" cy="299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Aft>
                  <a:spcPts val="300"/>
                </a:spcAft>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lnSpc>
                  <a:spcPct val="150000"/>
                </a:lnSpc>
                <a:spcAft>
                  <a:spcPts val="300"/>
                </a:spcAft>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lnSpc>
                  <a:spcPct val="150000"/>
                </a:lnSpc>
                <a:spcAft>
                  <a:spcPts val="300"/>
                </a:spcAft>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lnSpc>
                  <a:spcPct val="150000"/>
                </a:lnSpc>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lnSpc>
                  <a:spcPct val="150000"/>
                </a:lnSpc>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00000"/>
                </a:lnSpc>
                <a:spcAft>
                  <a:spcPct val="0"/>
                </a:spcAft>
                <a:buFontTx/>
                <a:buNone/>
              </a:pPr>
              <a:r>
                <a:rPr kumimoji="1" lang="zh-CN" altLang="en-US" sz="1800" b="1">
                  <a:latin typeface="Times New Roman" panose="02020603050405020304" pitchFamily="18" charset="0"/>
                  <a:ea typeface="宋体" panose="02010600030101010101" pitchFamily="2" charset="-122"/>
                </a:rPr>
                <a:t>请求带输入</a:t>
              </a:r>
            </a:p>
          </p:txBody>
        </p:sp>
        <p:sp>
          <p:nvSpPr>
            <p:cNvPr id="27" name="Text Box 33">
              <a:extLst>
                <a:ext uri="{FF2B5EF4-FFF2-40B4-BE49-F238E27FC236}">
                  <a16:creationId xmlns:a16="http://schemas.microsoft.com/office/drawing/2014/main" id="{6F9A1303-70CE-479F-A4F0-33BB38F05031}"/>
                </a:ext>
              </a:extLst>
            </p:cNvPr>
            <p:cNvSpPr txBox="1">
              <a:spLocks noChangeArrowheads="1"/>
            </p:cNvSpPr>
            <p:nvPr/>
          </p:nvSpPr>
          <p:spPr bwMode="auto">
            <a:xfrm>
              <a:off x="2203772" y="941388"/>
              <a:ext cx="1173355" cy="299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Aft>
                  <a:spcPts val="300"/>
                </a:spcAft>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lnSpc>
                  <a:spcPct val="150000"/>
                </a:lnSpc>
                <a:spcAft>
                  <a:spcPts val="300"/>
                </a:spcAft>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lnSpc>
                  <a:spcPct val="150000"/>
                </a:lnSpc>
                <a:spcAft>
                  <a:spcPts val="300"/>
                </a:spcAft>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lnSpc>
                  <a:spcPct val="150000"/>
                </a:lnSpc>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lnSpc>
                  <a:spcPct val="150000"/>
                </a:lnSpc>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00000"/>
                </a:lnSpc>
                <a:spcAft>
                  <a:spcPct val="0"/>
                </a:spcAft>
                <a:buFontTx/>
                <a:buNone/>
              </a:pPr>
              <a:r>
                <a:rPr kumimoji="1" lang="zh-CN" altLang="en-US" sz="1800" b="1">
                  <a:latin typeface="Times New Roman" panose="02020603050405020304" pitchFamily="18" charset="0"/>
                  <a:ea typeface="宋体" panose="02010600030101010101" pitchFamily="2" charset="-122"/>
                </a:rPr>
                <a:t>启动磁带机</a:t>
              </a:r>
            </a:p>
          </p:txBody>
        </p:sp>
        <p:sp>
          <p:nvSpPr>
            <p:cNvPr id="28" name="Text Box 34">
              <a:extLst>
                <a:ext uri="{FF2B5EF4-FFF2-40B4-BE49-F238E27FC236}">
                  <a16:creationId xmlns:a16="http://schemas.microsoft.com/office/drawing/2014/main" id="{B7A35CFF-A659-4939-BE45-28C7E9735282}"/>
                </a:ext>
              </a:extLst>
            </p:cNvPr>
            <p:cNvSpPr txBox="1">
              <a:spLocks noChangeArrowheads="1"/>
            </p:cNvSpPr>
            <p:nvPr/>
          </p:nvSpPr>
          <p:spPr bwMode="auto">
            <a:xfrm>
              <a:off x="3330897" y="2590800"/>
              <a:ext cx="970859" cy="299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Aft>
                  <a:spcPts val="300"/>
                </a:spcAft>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lnSpc>
                  <a:spcPct val="150000"/>
                </a:lnSpc>
                <a:spcAft>
                  <a:spcPts val="300"/>
                </a:spcAft>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lnSpc>
                  <a:spcPct val="150000"/>
                </a:lnSpc>
                <a:spcAft>
                  <a:spcPts val="300"/>
                </a:spcAft>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lnSpc>
                  <a:spcPct val="150000"/>
                </a:lnSpc>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lnSpc>
                  <a:spcPct val="150000"/>
                </a:lnSpc>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00000"/>
                </a:lnSpc>
                <a:spcAft>
                  <a:spcPct val="0"/>
                </a:spcAft>
                <a:buFontTx/>
                <a:buNone/>
              </a:pPr>
              <a:r>
                <a:rPr kumimoji="1" lang="zh-CN" altLang="en-US" sz="1800" b="1">
                  <a:latin typeface="Times New Roman" panose="02020603050405020304" pitchFamily="18" charset="0"/>
                  <a:ea typeface="宋体" panose="02010600030101010101" pitchFamily="2" charset="-122"/>
                </a:rPr>
                <a:t>结束中断</a:t>
              </a:r>
            </a:p>
          </p:txBody>
        </p:sp>
        <p:sp>
          <p:nvSpPr>
            <p:cNvPr id="29" name="Text Box 35">
              <a:extLst>
                <a:ext uri="{FF2B5EF4-FFF2-40B4-BE49-F238E27FC236}">
                  <a16:creationId xmlns:a16="http://schemas.microsoft.com/office/drawing/2014/main" id="{F667A9EA-EC6F-4911-A786-91BABC773661}"/>
                </a:ext>
              </a:extLst>
            </p:cNvPr>
            <p:cNvSpPr txBox="1">
              <a:spLocks noChangeArrowheads="1"/>
            </p:cNvSpPr>
            <p:nvPr/>
          </p:nvSpPr>
          <p:spPr bwMode="auto">
            <a:xfrm>
              <a:off x="4261172" y="179388"/>
              <a:ext cx="1173355" cy="299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Aft>
                  <a:spcPts val="300"/>
                </a:spcAft>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lnSpc>
                  <a:spcPct val="150000"/>
                </a:lnSpc>
                <a:spcAft>
                  <a:spcPts val="300"/>
                </a:spcAft>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lnSpc>
                  <a:spcPct val="150000"/>
                </a:lnSpc>
                <a:spcAft>
                  <a:spcPts val="300"/>
                </a:spcAft>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lnSpc>
                  <a:spcPct val="150000"/>
                </a:lnSpc>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lnSpc>
                  <a:spcPct val="150000"/>
                </a:lnSpc>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00000"/>
                </a:lnSpc>
                <a:spcAft>
                  <a:spcPct val="0"/>
                </a:spcAft>
                <a:buFontTx/>
                <a:buNone/>
              </a:pPr>
              <a:r>
                <a:rPr kumimoji="1" lang="zh-CN" altLang="en-US" sz="1800" b="1">
                  <a:latin typeface="Times New Roman" panose="02020603050405020304" pitchFamily="18" charset="0"/>
                  <a:ea typeface="宋体" panose="02010600030101010101" pitchFamily="2" charset="-122"/>
                </a:rPr>
                <a:t>请求盘输入</a:t>
              </a:r>
            </a:p>
          </p:txBody>
        </p:sp>
        <p:sp>
          <p:nvSpPr>
            <p:cNvPr id="30" name="Text Box 36">
              <a:extLst>
                <a:ext uri="{FF2B5EF4-FFF2-40B4-BE49-F238E27FC236}">
                  <a16:creationId xmlns:a16="http://schemas.microsoft.com/office/drawing/2014/main" id="{E4F7F49A-9E5B-4338-86EA-22378BBF88CC}"/>
                </a:ext>
              </a:extLst>
            </p:cNvPr>
            <p:cNvSpPr txBox="1">
              <a:spLocks noChangeArrowheads="1"/>
            </p:cNvSpPr>
            <p:nvPr/>
          </p:nvSpPr>
          <p:spPr bwMode="auto">
            <a:xfrm>
              <a:off x="4565972" y="941388"/>
              <a:ext cx="970859" cy="299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Aft>
                  <a:spcPts val="300"/>
                </a:spcAft>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lnSpc>
                  <a:spcPct val="150000"/>
                </a:lnSpc>
                <a:spcAft>
                  <a:spcPts val="300"/>
                </a:spcAft>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lnSpc>
                  <a:spcPct val="150000"/>
                </a:lnSpc>
                <a:spcAft>
                  <a:spcPts val="300"/>
                </a:spcAft>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lnSpc>
                  <a:spcPct val="150000"/>
                </a:lnSpc>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lnSpc>
                  <a:spcPct val="150000"/>
                </a:lnSpc>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00000"/>
                </a:lnSpc>
                <a:spcAft>
                  <a:spcPct val="0"/>
                </a:spcAft>
                <a:buFontTx/>
                <a:buNone/>
              </a:pPr>
              <a:r>
                <a:rPr kumimoji="1" lang="zh-CN" altLang="en-US" sz="1800" b="1" dirty="0">
                  <a:latin typeface="Times New Roman" panose="02020603050405020304" pitchFamily="18" charset="0"/>
                  <a:ea typeface="宋体" panose="02010600030101010101" pitchFamily="2" charset="-122"/>
                </a:rPr>
                <a:t>启动磁盘</a:t>
              </a:r>
            </a:p>
          </p:txBody>
        </p:sp>
        <p:sp>
          <p:nvSpPr>
            <p:cNvPr id="31" name="Text Box 37">
              <a:extLst>
                <a:ext uri="{FF2B5EF4-FFF2-40B4-BE49-F238E27FC236}">
                  <a16:creationId xmlns:a16="http://schemas.microsoft.com/office/drawing/2014/main" id="{37833AC9-7098-40A9-93EF-4169EEDEC004}"/>
                </a:ext>
              </a:extLst>
            </p:cNvPr>
            <p:cNvSpPr txBox="1">
              <a:spLocks noChangeArrowheads="1"/>
            </p:cNvSpPr>
            <p:nvPr/>
          </p:nvSpPr>
          <p:spPr bwMode="auto">
            <a:xfrm>
              <a:off x="5785172" y="1169988"/>
              <a:ext cx="970859" cy="523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Aft>
                  <a:spcPts val="300"/>
                </a:spcAft>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lnSpc>
                  <a:spcPct val="150000"/>
                </a:lnSpc>
                <a:spcAft>
                  <a:spcPts val="300"/>
                </a:spcAft>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lnSpc>
                  <a:spcPct val="150000"/>
                </a:lnSpc>
                <a:spcAft>
                  <a:spcPts val="300"/>
                </a:spcAft>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lnSpc>
                  <a:spcPct val="150000"/>
                </a:lnSpc>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lnSpc>
                  <a:spcPct val="150000"/>
                </a:lnSpc>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00000"/>
                </a:lnSpc>
                <a:spcAft>
                  <a:spcPct val="0"/>
                </a:spcAft>
                <a:buFontTx/>
                <a:buNone/>
              </a:pPr>
              <a:r>
                <a:rPr kumimoji="1" lang="zh-CN" altLang="en-US" sz="1800" b="1">
                  <a:latin typeface="Times New Roman" panose="02020603050405020304" pitchFamily="18" charset="0"/>
                  <a:ea typeface="宋体" panose="02010600030101010101" pitchFamily="2" charset="-122"/>
                </a:rPr>
                <a:t>中断处理</a:t>
              </a:r>
            </a:p>
            <a:p>
              <a:pPr eaLnBrk="1" hangingPunct="1">
                <a:lnSpc>
                  <a:spcPct val="100000"/>
                </a:lnSpc>
                <a:spcAft>
                  <a:spcPct val="0"/>
                </a:spcAft>
                <a:buFontTx/>
                <a:buNone/>
              </a:pPr>
              <a:r>
                <a:rPr kumimoji="1" lang="zh-CN" altLang="en-US" sz="1800" b="1">
                  <a:latin typeface="Times New Roman" panose="02020603050405020304" pitchFamily="18" charset="0"/>
                  <a:ea typeface="宋体" panose="02010600030101010101" pitchFamily="2" charset="-122"/>
                </a:rPr>
                <a:t>结束中断</a:t>
              </a:r>
            </a:p>
          </p:txBody>
        </p:sp>
        <p:sp>
          <p:nvSpPr>
            <p:cNvPr id="32" name="Text Box 38">
              <a:extLst>
                <a:ext uri="{FF2B5EF4-FFF2-40B4-BE49-F238E27FC236}">
                  <a16:creationId xmlns:a16="http://schemas.microsoft.com/office/drawing/2014/main" id="{15B42A30-BDC8-4E5D-842C-8EFEA9C9C597}"/>
                </a:ext>
              </a:extLst>
            </p:cNvPr>
            <p:cNvSpPr txBox="1">
              <a:spLocks noChangeArrowheads="1"/>
            </p:cNvSpPr>
            <p:nvPr/>
          </p:nvSpPr>
          <p:spPr bwMode="auto">
            <a:xfrm>
              <a:off x="3346772" y="1322388"/>
              <a:ext cx="970859" cy="299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Aft>
                  <a:spcPts val="300"/>
                </a:spcAft>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lnSpc>
                  <a:spcPct val="150000"/>
                </a:lnSpc>
                <a:spcAft>
                  <a:spcPts val="300"/>
                </a:spcAft>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lnSpc>
                  <a:spcPct val="150000"/>
                </a:lnSpc>
                <a:spcAft>
                  <a:spcPts val="300"/>
                </a:spcAft>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lnSpc>
                  <a:spcPct val="150000"/>
                </a:lnSpc>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lnSpc>
                  <a:spcPct val="150000"/>
                </a:lnSpc>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00000"/>
                </a:lnSpc>
                <a:spcAft>
                  <a:spcPct val="0"/>
                </a:spcAft>
                <a:buFontTx/>
                <a:buNone/>
              </a:pPr>
              <a:r>
                <a:rPr kumimoji="1" lang="zh-CN" altLang="en-US" sz="1800" b="1">
                  <a:latin typeface="Times New Roman" panose="02020603050405020304" pitchFamily="18" charset="0"/>
                  <a:ea typeface="宋体" panose="02010600030101010101" pitchFamily="2" charset="-122"/>
                </a:rPr>
                <a:t>中断处理</a:t>
              </a:r>
            </a:p>
          </p:txBody>
        </p:sp>
        <p:sp>
          <p:nvSpPr>
            <p:cNvPr id="33" name="AutoShape 39">
              <a:extLst>
                <a:ext uri="{FF2B5EF4-FFF2-40B4-BE49-F238E27FC236}">
                  <a16:creationId xmlns:a16="http://schemas.microsoft.com/office/drawing/2014/main" id="{B55E67D7-2683-4B9F-A2DF-C7E12D25E404}"/>
                </a:ext>
              </a:extLst>
            </p:cNvPr>
            <p:cNvSpPr>
              <a:spLocks/>
            </p:cNvSpPr>
            <p:nvPr/>
          </p:nvSpPr>
          <p:spPr bwMode="auto">
            <a:xfrm>
              <a:off x="7156772" y="381000"/>
              <a:ext cx="76200" cy="990600"/>
            </a:xfrm>
            <a:prstGeom prst="rightBrace">
              <a:avLst>
                <a:gd name="adj1" fmla="val 108333"/>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50000"/>
                </a:lnSpc>
                <a:spcAft>
                  <a:spcPts val="300"/>
                </a:spcAft>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lnSpc>
                  <a:spcPct val="150000"/>
                </a:lnSpc>
                <a:spcAft>
                  <a:spcPts val="300"/>
                </a:spcAft>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lnSpc>
                  <a:spcPct val="150000"/>
                </a:lnSpc>
                <a:spcAft>
                  <a:spcPts val="300"/>
                </a:spcAft>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lnSpc>
                  <a:spcPct val="150000"/>
                </a:lnSpc>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lnSpc>
                  <a:spcPct val="150000"/>
                </a:lnSpc>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00000"/>
                </a:lnSpc>
                <a:spcAft>
                  <a:spcPct val="0"/>
                </a:spcAft>
                <a:buFontTx/>
                <a:buNone/>
              </a:pPr>
              <a:endParaRPr lang="zh-CN" altLang="en-US" sz="2400">
                <a:latin typeface="Arial" panose="020B0604020202020204" pitchFamily="34" charset="0"/>
                <a:ea typeface="宋体" panose="02010600030101010101" pitchFamily="2" charset="-122"/>
              </a:endParaRPr>
            </a:p>
          </p:txBody>
        </p:sp>
        <p:sp>
          <p:nvSpPr>
            <p:cNvPr id="34" name="Text Box 40">
              <a:extLst>
                <a:ext uri="{FF2B5EF4-FFF2-40B4-BE49-F238E27FC236}">
                  <a16:creationId xmlns:a16="http://schemas.microsoft.com/office/drawing/2014/main" id="{5F9A7C47-20B4-4E09-9477-3F6F882E9EA2}"/>
                </a:ext>
              </a:extLst>
            </p:cNvPr>
            <p:cNvSpPr txBox="1">
              <a:spLocks noChangeArrowheads="1"/>
            </p:cNvSpPr>
            <p:nvPr/>
          </p:nvSpPr>
          <p:spPr bwMode="auto">
            <a:xfrm>
              <a:off x="7259075" y="517360"/>
              <a:ext cx="1433107" cy="42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Aft>
                  <a:spcPts val="300"/>
                </a:spcAft>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lnSpc>
                  <a:spcPct val="150000"/>
                </a:lnSpc>
                <a:spcAft>
                  <a:spcPts val="300"/>
                </a:spcAft>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lnSpc>
                  <a:spcPct val="150000"/>
                </a:lnSpc>
                <a:spcAft>
                  <a:spcPts val="300"/>
                </a:spcAft>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lnSpc>
                  <a:spcPct val="150000"/>
                </a:lnSpc>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lnSpc>
                  <a:spcPct val="150000"/>
                </a:lnSpc>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00000"/>
                </a:lnSpc>
                <a:spcAft>
                  <a:spcPct val="0"/>
                </a:spcAft>
                <a:buFontTx/>
                <a:buNone/>
              </a:pPr>
              <a:r>
                <a:rPr kumimoji="1" lang="en-US" altLang="zh-CN" sz="2800" b="1" dirty="0">
                  <a:latin typeface="Times New Roman" panose="02020603050405020304" pitchFamily="18" charset="0"/>
                  <a:ea typeface="宋体" panose="02010600030101010101" pitchFamily="2" charset="-122"/>
                </a:rPr>
                <a:t>CPU</a:t>
              </a:r>
              <a:r>
                <a:rPr kumimoji="1" lang="zh-CN" altLang="en-US" sz="2800" b="1" dirty="0">
                  <a:latin typeface="Times New Roman" panose="02020603050405020304" pitchFamily="18" charset="0"/>
                  <a:ea typeface="宋体" panose="02010600030101010101" pitchFamily="2" charset="-122"/>
                </a:rPr>
                <a:t>运行</a:t>
              </a:r>
            </a:p>
          </p:txBody>
        </p:sp>
        <p:sp>
          <p:nvSpPr>
            <p:cNvPr id="35" name="AutoShape 41">
              <a:extLst>
                <a:ext uri="{FF2B5EF4-FFF2-40B4-BE49-F238E27FC236}">
                  <a16:creationId xmlns:a16="http://schemas.microsoft.com/office/drawing/2014/main" id="{3F3F1894-1478-42AF-BB0C-F8A428F718C1}"/>
                </a:ext>
              </a:extLst>
            </p:cNvPr>
            <p:cNvSpPr>
              <a:spLocks/>
            </p:cNvSpPr>
            <p:nvPr/>
          </p:nvSpPr>
          <p:spPr bwMode="auto">
            <a:xfrm>
              <a:off x="7156772" y="1752600"/>
              <a:ext cx="152400" cy="1066800"/>
            </a:xfrm>
            <a:prstGeom prst="rightBrace">
              <a:avLst>
                <a:gd name="adj1" fmla="val 58333"/>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50000"/>
                </a:lnSpc>
                <a:spcAft>
                  <a:spcPts val="300"/>
                </a:spcAft>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lnSpc>
                  <a:spcPct val="150000"/>
                </a:lnSpc>
                <a:spcAft>
                  <a:spcPts val="300"/>
                </a:spcAft>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lnSpc>
                  <a:spcPct val="150000"/>
                </a:lnSpc>
                <a:spcAft>
                  <a:spcPts val="300"/>
                </a:spcAft>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lnSpc>
                  <a:spcPct val="150000"/>
                </a:lnSpc>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lnSpc>
                  <a:spcPct val="150000"/>
                </a:lnSpc>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00000"/>
                </a:lnSpc>
                <a:spcAft>
                  <a:spcPct val="0"/>
                </a:spcAft>
                <a:buFontTx/>
                <a:buNone/>
              </a:pPr>
              <a:endParaRPr lang="zh-CN" altLang="en-US" sz="2400">
                <a:latin typeface="Arial" panose="020B0604020202020204" pitchFamily="34" charset="0"/>
                <a:ea typeface="宋体" panose="02010600030101010101" pitchFamily="2" charset="-122"/>
              </a:endParaRPr>
            </a:p>
          </p:txBody>
        </p:sp>
        <p:sp>
          <p:nvSpPr>
            <p:cNvPr id="36" name="Text Box 42">
              <a:extLst>
                <a:ext uri="{FF2B5EF4-FFF2-40B4-BE49-F238E27FC236}">
                  <a16:creationId xmlns:a16="http://schemas.microsoft.com/office/drawing/2014/main" id="{B69EE2BF-B7DC-4CB7-A69E-6BCE615EABE1}"/>
                </a:ext>
              </a:extLst>
            </p:cNvPr>
            <p:cNvSpPr txBox="1">
              <a:spLocks noChangeArrowheads="1"/>
            </p:cNvSpPr>
            <p:nvPr/>
          </p:nvSpPr>
          <p:spPr bwMode="auto">
            <a:xfrm>
              <a:off x="7537772" y="2057400"/>
              <a:ext cx="1417745" cy="42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Aft>
                  <a:spcPts val="300"/>
                </a:spcAft>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lnSpc>
                  <a:spcPct val="150000"/>
                </a:lnSpc>
                <a:spcAft>
                  <a:spcPts val="300"/>
                </a:spcAft>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lnSpc>
                  <a:spcPct val="150000"/>
                </a:lnSpc>
                <a:spcAft>
                  <a:spcPts val="300"/>
                </a:spcAft>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lnSpc>
                  <a:spcPct val="150000"/>
                </a:lnSpc>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lnSpc>
                  <a:spcPct val="150000"/>
                </a:lnSpc>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00000"/>
                </a:lnSpc>
                <a:spcAft>
                  <a:spcPct val="0"/>
                </a:spcAft>
                <a:buFontTx/>
                <a:buNone/>
              </a:pPr>
              <a:r>
                <a:rPr kumimoji="1" lang="zh-CN" altLang="en-US" sz="2800" b="1">
                  <a:latin typeface="Times New Roman" panose="02020603050405020304" pitchFamily="18" charset="0"/>
                  <a:ea typeface="宋体" panose="02010600030101010101" pitchFamily="2" charset="-122"/>
                </a:rPr>
                <a:t>设备运行</a:t>
              </a:r>
            </a:p>
          </p:txBody>
        </p:sp>
        <p:sp>
          <p:nvSpPr>
            <p:cNvPr id="37" name="Text Box 44">
              <a:extLst>
                <a:ext uri="{FF2B5EF4-FFF2-40B4-BE49-F238E27FC236}">
                  <a16:creationId xmlns:a16="http://schemas.microsoft.com/office/drawing/2014/main" id="{FBF27E08-EA91-4426-96D1-ACEB103D285C}"/>
                </a:ext>
              </a:extLst>
            </p:cNvPr>
            <p:cNvSpPr txBox="1">
              <a:spLocks noChangeArrowheads="1"/>
            </p:cNvSpPr>
            <p:nvPr/>
          </p:nvSpPr>
          <p:spPr bwMode="auto">
            <a:xfrm>
              <a:off x="8223572" y="2819400"/>
              <a:ext cx="279584" cy="47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Aft>
                  <a:spcPts val="300"/>
                </a:spcAft>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lnSpc>
                  <a:spcPct val="150000"/>
                </a:lnSpc>
                <a:spcAft>
                  <a:spcPts val="300"/>
                </a:spcAft>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lnSpc>
                  <a:spcPct val="150000"/>
                </a:lnSpc>
                <a:spcAft>
                  <a:spcPts val="300"/>
                </a:spcAft>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lnSpc>
                  <a:spcPct val="150000"/>
                </a:lnSpc>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lnSpc>
                  <a:spcPct val="150000"/>
                </a:lnSpc>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00000"/>
                </a:lnSpc>
                <a:spcAft>
                  <a:spcPct val="0"/>
                </a:spcAft>
                <a:buFontTx/>
                <a:buNone/>
              </a:pPr>
              <a:r>
                <a:rPr kumimoji="1" lang="en-US" altLang="zh-CN" b="1">
                  <a:latin typeface="Times New Roman" panose="02020603050405020304" pitchFamily="18" charset="0"/>
                  <a:ea typeface="宋体" panose="02010600030101010101" pitchFamily="2" charset="-122"/>
                </a:rPr>
                <a:t>t</a:t>
              </a:r>
            </a:p>
          </p:txBody>
        </p:sp>
        <p:sp>
          <p:nvSpPr>
            <p:cNvPr id="38" name="Text Box 75">
              <a:extLst>
                <a:ext uri="{FF2B5EF4-FFF2-40B4-BE49-F238E27FC236}">
                  <a16:creationId xmlns:a16="http://schemas.microsoft.com/office/drawing/2014/main" id="{E520AF8A-963D-4011-9361-560E6A85C994}"/>
                </a:ext>
              </a:extLst>
            </p:cNvPr>
            <p:cNvSpPr txBox="1">
              <a:spLocks noChangeArrowheads="1"/>
            </p:cNvSpPr>
            <p:nvPr/>
          </p:nvSpPr>
          <p:spPr bwMode="auto">
            <a:xfrm>
              <a:off x="3270572" y="2971800"/>
              <a:ext cx="3032119" cy="47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Aft>
                  <a:spcPts val="300"/>
                </a:spcAft>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lnSpc>
                  <a:spcPct val="150000"/>
                </a:lnSpc>
                <a:spcAft>
                  <a:spcPts val="300"/>
                </a:spcAft>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lnSpc>
                  <a:spcPct val="150000"/>
                </a:lnSpc>
                <a:spcAft>
                  <a:spcPts val="300"/>
                </a:spcAft>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lnSpc>
                  <a:spcPct val="150000"/>
                </a:lnSpc>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lnSpc>
                  <a:spcPct val="150000"/>
                </a:lnSpc>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00000"/>
                </a:lnSpc>
                <a:spcAft>
                  <a:spcPct val="0"/>
                </a:spcAft>
                <a:buFontTx/>
                <a:buNone/>
              </a:pPr>
              <a:r>
                <a:rPr kumimoji="1" lang="zh-CN" altLang="en-US" b="1" dirty="0">
                  <a:latin typeface="Times New Roman" panose="02020603050405020304" pitchFamily="18" charset="0"/>
                  <a:ea typeface="宋体" panose="02010600030101010101" pitchFamily="2" charset="-122"/>
                </a:rPr>
                <a:t>单道作业运行情况</a:t>
              </a:r>
            </a:p>
          </p:txBody>
        </p:sp>
        <p:sp>
          <p:nvSpPr>
            <p:cNvPr id="39" name="Text Box 76">
              <a:extLst>
                <a:ext uri="{FF2B5EF4-FFF2-40B4-BE49-F238E27FC236}">
                  <a16:creationId xmlns:a16="http://schemas.microsoft.com/office/drawing/2014/main" id="{37F83D27-8F70-4092-828A-73DE638D8A8D}"/>
                </a:ext>
              </a:extLst>
            </p:cNvPr>
            <p:cNvSpPr txBox="1">
              <a:spLocks noChangeArrowheads="1"/>
            </p:cNvSpPr>
            <p:nvPr/>
          </p:nvSpPr>
          <p:spPr bwMode="auto">
            <a:xfrm>
              <a:off x="5404172" y="1981200"/>
              <a:ext cx="970859" cy="299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50000"/>
                </a:lnSpc>
                <a:spcAft>
                  <a:spcPts val="300"/>
                </a:spcAft>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lnSpc>
                  <a:spcPct val="150000"/>
                </a:lnSpc>
                <a:spcAft>
                  <a:spcPts val="300"/>
                </a:spcAft>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lnSpc>
                  <a:spcPct val="150000"/>
                </a:lnSpc>
                <a:spcAft>
                  <a:spcPts val="300"/>
                </a:spcAft>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lnSpc>
                  <a:spcPct val="150000"/>
                </a:lnSpc>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lnSpc>
                  <a:spcPct val="150000"/>
                </a:lnSpc>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eaLnBrk="1" hangingPunct="1">
                <a:lnSpc>
                  <a:spcPct val="100000"/>
                </a:lnSpc>
                <a:spcAft>
                  <a:spcPct val="0"/>
                </a:spcAft>
                <a:buFontTx/>
                <a:buNone/>
              </a:pPr>
              <a:r>
                <a:rPr kumimoji="1" lang="zh-CN" altLang="en-US" sz="1800" b="1">
                  <a:latin typeface="Times New Roman" panose="02020603050405020304" pitchFamily="18" charset="0"/>
                  <a:ea typeface="宋体" panose="02010600030101010101" pitchFamily="2" charset="-122"/>
                </a:rPr>
                <a:t>结束中断</a:t>
              </a:r>
            </a:p>
          </p:txBody>
        </p:sp>
      </p:grpSp>
      <p:cxnSp>
        <p:nvCxnSpPr>
          <p:cNvPr id="42" name="直接箭头连接符 41">
            <a:extLst>
              <a:ext uri="{FF2B5EF4-FFF2-40B4-BE49-F238E27FC236}">
                <a16:creationId xmlns:a16="http://schemas.microsoft.com/office/drawing/2014/main" id="{87C71CB1-6322-47E6-81F2-3EE6087FB02A}"/>
              </a:ext>
            </a:extLst>
          </p:cNvPr>
          <p:cNvCxnSpPr/>
          <p:nvPr/>
        </p:nvCxnSpPr>
        <p:spPr>
          <a:xfrm>
            <a:off x="3734715" y="1938966"/>
            <a:ext cx="0" cy="22033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F6F081BF-48D2-49CD-9B60-B85732D14ED9}"/>
              </a:ext>
            </a:extLst>
          </p:cNvPr>
          <p:cNvCxnSpPr/>
          <p:nvPr/>
        </p:nvCxnSpPr>
        <p:spPr>
          <a:xfrm>
            <a:off x="6454047" y="1860018"/>
            <a:ext cx="0" cy="22033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40" name="墨迹 39">
                <a:extLst>
                  <a:ext uri="{FF2B5EF4-FFF2-40B4-BE49-F238E27FC236}">
                    <a16:creationId xmlns:a16="http://schemas.microsoft.com/office/drawing/2014/main" id="{03113F5D-B10E-37C2-DD8F-C6B21E9C0FDD}"/>
                  </a:ext>
                </a:extLst>
              </p14:cNvPr>
              <p14:cNvContentPartPr/>
              <p14:nvPr/>
            </p14:nvContentPartPr>
            <p14:xfrm>
              <a:off x="3824456" y="2072608"/>
              <a:ext cx="1366560" cy="135360"/>
            </p14:xfrm>
          </p:contentPart>
        </mc:Choice>
        <mc:Fallback xmlns="">
          <p:pic>
            <p:nvPicPr>
              <p:cNvPr id="40" name="墨迹 39">
                <a:extLst>
                  <a:ext uri="{FF2B5EF4-FFF2-40B4-BE49-F238E27FC236}">
                    <a16:creationId xmlns:a16="http://schemas.microsoft.com/office/drawing/2014/main" id="{03113F5D-B10E-37C2-DD8F-C6B21E9C0FDD}"/>
                  </a:ext>
                </a:extLst>
              </p:cNvPr>
              <p:cNvPicPr/>
              <p:nvPr/>
            </p:nvPicPr>
            <p:blipFill>
              <a:blip r:embed="rId3"/>
              <a:stretch>
                <a:fillRect/>
              </a:stretch>
            </p:blipFill>
            <p:spPr>
              <a:xfrm>
                <a:off x="3820136" y="2068288"/>
                <a:ext cx="13752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1" name="墨迹 40">
                <a:extLst>
                  <a:ext uri="{FF2B5EF4-FFF2-40B4-BE49-F238E27FC236}">
                    <a16:creationId xmlns:a16="http://schemas.microsoft.com/office/drawing/2014/main" id="{26EBCE4F-C211-013F-DC8B-5C5C83E4CA7F}"/>
                  </a:ext>
                </a:extLst>
              </p14:cNvPr>
              <p14:cNvContentPartPr/>
              <p14:nvPr/>
            </p14:nvContentPartPr>
            <p14:xfrm>
              <a:off x="6511856" y="2005648"/>
              <a:ext cx="1228320" cy="110520"/>
            </p14:xfrm>
          </p:contentPart>
        </mc:Choice>
        <mc:Fallback xmlns="">
          <p:pic>
            <p:nvPicPr>
              <p:cNvPr id="41" name="墨迹 40">
                <a:extLst>
                  <a:ext uri="{FF2B5EF4-FFF2-40B4-BE49-F238E27FC236}">
                    <a16:creationId xmlns:a16="http://schemas.microsoft.com/office/drawing/2014/main" id="{26EBCE4F-C211-013F-DC8B-5C5C83E4CA7F}"/>
                  </a:ext>
                </a:extLst>
              </p:cNvPr>
              <p:cNvPicPr/>
              <p:nvPr/>
            </p:nvPicPr>
            <p:blipFill>
              <a:blip r:embed="rId5"/>
              <a:stretch>
                <a:fillRect/>
              </a:stretch>
            </p:blipFill>
            <p:spPr>
              <a:xfrm>
                <a:off x="6507536" y="2001328"/>
                <a:ext cx="1236960" cy="119160"/>
              </a:xfrm>
              <a:prstGeom prst="rect">
                <a:avLst/>
              </a:prstGeom>
            </p:spPr>
          </p:pic>
        </mc:Fallback>
      </mc:AlternateContent>
      <p:cxnSp>
        <p:nvCxnSpPr>
          <p:cNvPr id="45" name="直接箭头连接符 44">
            <a:extLst>
              <a:ext uri="{FF2B5EF4-FFF2-40B4-BE49-F238E27FC236}">
                <a16:creationId xmlns:a16="http://schemas.microsoft.com/office/drawing/2014/main" id="{3676A4E0-E41F-566A-9060-E019F691FD25}"/>
              </a:ext>
            </a:extLst>
          </p:cNvPr>
          <p:cNvCxnSpPr/>
          <p:nvPr/>
        </p:nvCxnSpPr>
        <p:spPr>
          <a:xfrm flipH="1">
            <a:off x="4638907" y="1204332"/>
            <a:ext cx="992459" cy="8013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3C6014EA-E201-751B-94BE-3F305014BB85}"/>
              </a:ext>
            </a:extLst>
          </p:cNvPr>
          <p:cNvCxnSpPr>
            <a:cxnSpLocks/>
          </p:cNvCxnSpPr>
          <p:nvPr/>
        </p:nvCxnSpPr>
        <p:spPr>
          <a:xfrm>
            <a:off x="6096000" y="1204332"/>
            <a:ext cx="1091878" cy="734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B74D70A8-B3EA-00BD-8035-EA5D19A42023}"/>
              </a:ext>
            </a:extLst>
          </p:cNvPr>
          <p:cNvSpPr txBox="1"/>
          <p:nvPr/>
        </p:nvSpPr>
        <p:spPr>
          <a:xfrm>
            <a:off x="4153647" y="604929"/>
            <a:ext cx="4055919" cy="523220"/>
          </a:xfrm>
          <a:prstGeom prst="rect">
            <a:avLst/>
          </a:prstGeom>
          <a:noFill/>
        </p:spPr>
        <p:txBody>
          <a:bodyPr wrap="none" rtlCol="0">
            <a:spAutoFit/>
          </a:bodyPr>
          <a:lstStyle/>
          <a:p>
            <a:r>
              <a:rPr lang="zh-CN" altLang="en-US" sz="2800" b="1" dirty="0">
                <a:solidFill>
                  <a:srgbClr val="7030A0"/>
                </a:solidFill>
              </a:rPr>
              <a:t>用户程序未在</a:t>
            </a:r>
            <a:r>
              <a:rPr lang="en-US" altLang="zh-CN" sz="2800" b="1" dirty="0" err="1">
                <a:solidFill>
                  <a:srgbClr val="7030A0"/>
                </a:solidFill>
              </a:rPr>
              <a:t>cpu</a:t>
            </a:r>
            <a:r>
              <a:rPr lang="zh-CN" altLang="en-US" sz="2800" b="1" dirty="0">
                <a:solidFill>
                  <a:srgbClr val="7030A0"/>
                </a:solidFill>
              </a:rPr>
              <a:t>上运行</a:t>
            </a:r>
          </a:p>
        </p:txBody>
      </p:sp>
      <p:cxnSp>
        <p:nvCxnSpPr>
          <p:cNvPr id="50" name="直接箭头连接符 49">
            <a:extLst>
              <a:ext uri="{FF2B5EF4-FFF2-40B4-BE49-F238E27FC236}">
                <a16:creationId xmlns:a16="http://schemas.microsoft.com/office/drawing/2014/main" id="{02862FE9-4F44-99CC-CF69-C9492456A222}"/>
              </a:ext>
            </a:extLst>
          </p:cNvPr>
          <p:cNvCxnSpPr/>
          <p:nvPr/>
        </p:nvCxnSpPr>
        <p:spPr>
          <a:xfrm>
            <a:off x="1628078" y="5028012"/>
            <a:ext cx="9448101"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5409269"/>
      </p:ext>
    </p:ext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076395" y="114370"/>
            <a:ext cx="10969200" cy="705600"/>
          </a:xfrm>
        </p:spPr>
        <p:txBody>
          <a:bodyPr>
            <a:normAutofit/>
          </a:bodyPr>
          <a:lstStyle/>
          <a:p>
            <a:r>
              <a:rPr lang="en-US" altLang="zh-CN" dirty="0"/>
              <a:t>1</a:t>
            </a:r>
            <a:r>
              <a:rPr lang="en-US" altLang="zh-CN" dirty="0">
                <a:sym typeface="+mn-ea"/>
              </a:rPr>
              <a:t>.2.3  </a:t>
            </a:r>
            <a:r>
              <a:rPr lang="zh-CN" altLang="en-US" dirty="0"/>
              <a:t>多道程序批处理系统</a:t>
            </a:r>
          </a:p>
        </p:txBody>
      </p:sp>
      <p:sp>
        <p:nvSpPr>
          <p:cNvPr id="4" name="内容占位符 2"/>
          <p:cNvSpPr txBox="1">
            <a:spLocks/>
          </p:cNvSpPr>
          <p:nvPr/>
        </p:nvSpPr>
        <p:spPr>
          <a:xfrm>
            <a:off x="700731" y="1522063"/>
            <a:ext cx="10968990" cy="3617096"/>
          </a:xfrm>
          <a:prstGeom prst="rect">
            <a:avLst/>
          </a:prstGeom>
        </p:spPr>
        <p:txBody>
          <a:bodyPr vert="horz" lIns="90000" tIns="46800" rIns="90000" bIns="46800" rtlCol="0">
            <a:noAutofit/>
          </a:bodyPr>
          <a:lstStyle>
            <a:lvl1pPr marL="228600" marR="0" lvl="0" indent="-228600" algn="l" defTabSz="914400" rtl="0" eaLnBrk="1" fontAlgn="auto" latinLnBrk="0" hangingPunct="1">
              <a:lnSpc>
                <a:spcPct val="130000"/>
              </a:lnSpc>
              <a:spcBef>
                <a:spcPts val="0"/>
              </a:spcBef>
              <a:spcAft>
                <a:spcPts val="1000"/>
              </a:spcAft>
              <a:buClr>
                <a:srgbClr val="2094CE"/>
              </a:buClr>
              <a:buSzPct val="80000"/>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Clr>
                <a:srgbClr val="FF9800"/>
              </a:buClr>
              <a:buSzPct val="90000"/>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800" b="1" dirty="0"/>
              <a:t>  1. </a:t>
            </a:r>
            <a:r>
              <a:rPr lang="zh-CN" altLang="zh-CN" sz="2800" b="1" dirty="0"/>
              <a:t>多道</a:t>
            </a:r>
            <a:r>
              <a:rPr lang="zh-CN" altLang="en-US" sz="2800" b="1" dirty="0"/>
              <a:t>程序设计的基本思想</a:t>
            </a:r>
            <a:endParaRPr lang="zh-CN" altLang="en-US" sz="2800" dirty="0"/>
          </a:p>
          <a:p>
            <a:r>
              <a:rPr lang="zh-CN" altLang="zh-CN" sz="2800" dirty="0">
                <a:solidFill>
                  <a:srgbClr val="FF0000"/>
                </a:solidFill>
              </a:rPr>
              <a:t>计算机内存中同时存放若干道程序</a:t>
            </a:r>
            <a:r>
              <a:rPr lang="zh-CN" altLang="zh-CN" sz="2800" dirty="0"/>
              <a:t>，</a:t>
            </a:r>
            <a:r>
              <a:rPr lang="zh-CN" altLang="en-US" sz="2800" dirty="0"/>
              <a:t>交替运行。</a:t>
            </a:r>
            <a:endParaRPr lang="zh-CN" altLang="zh-CN" sz="2800" dirty="0"/>
          </a:p>
          <a:p>
            <a:r>
              <a:rPr lang="zh-CN" altLang="zh-CN" sz="2800" dirty="0"/>
              <a:t>在</a:t>
            </a:r>
            <a:r>
              <a:rPr lang="zh-CN" altLang="zh-CN" sz="2800" dirty="0">
                <a:solidFill>
                  <a:srgbClr val="0000FF"/>
                </a:solidFill>
              </a:rPr>
              <a:t>批处理系统中采用多道程序设计技术</a:t>
            </a:r>
            <a:r>
              <a:rPr lang="zh-CN" altLang="zh-CN" sz="2800" dirty="0"/>
              <a:t>，就形成了</a:t>
            </a:r>
            <a:r>
              <a:rPr lang="zh-CN" altLang="zh-CN" sz="2800" b="1" dirty="0"/>
              <a:t>多道</a:t>
            </a:r>
            <a:r>
              <a:rPr lang="zh-CN" altLang="en-US" sz="2800" b="1" dirty="0"/>
              <a:t>程序</a:t>
            </a:r>
            <a:r>
              <a:rPr lang="zh-CN" altLang="zh-CN" sz="2800" b="1" dirty="0"/>
              <a:t>批处理系统</a:t>
            </a:r>
            <a:r>
              <a:rPr lang="zh-CN" altLang="zh-CN" sz="2800" dirty="0"/>
              <a:t>。</a:t>
            </a:r>
            <a:r>
              <a:rPr lang="en-US" altLang="zh-CN" sz="2800" dirty="0"/>
              <a:t> </a:t>
            </a:r>
          </a:p>
          <a:p>
            <a:r>
              <a:rPr lang="zh-CN" altLang="zh-CN" sz="2800" dirty="0"/>
              <a:t>在这种处理方式下，系统资源能得到比较充分的利用。</a:t>
            </a:r>
          </a:p>
        </p:txBody>
      </p:sp>
    </p:spTree>
    <p:custDataLst>
      <p:tags r:id="rId1"/>
    </p:custDataLst>
    <p:extLst>
      <p:ext uri="{BB962C8B-B14F-4D97-AF65-F5344CB8AC3E}">
        <p14:creationId xmlns:p14="http://schemas.microsoft.com/office/powerpoint/2010/main" val="3839958114"/>
      </p:ext>
    </p:ext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E45582A5-6B47-2512-E3C7-6D7E13578197}"/>
              </a:ext>
            </a:extLst>
          </p:cNvPr>
          <p:cNvSpPr>
            <a:spLocks noChangeArrowheads="1"/>
          </p:cNvSpPr>
          <p:nvPr/>
        </p:nvSpPr>
        <p:spPr bwMode="auto">
          <a:xfrm>
            <a:off x="1774017" y="821513"/>
            <a:ext cx="8643966" cy="1477328"/>
          </a:xfrm>
          <a:prstGeom prst="rect">
            <a:avLst/>
          </a:prstGeom>
          <a:noFill/>
          <a:ln w="9525">
            <a:noFill/>
            <a:miter lim="800000"/>
          </a:ln>
          <a:effectLst/>
        </p:spPr>
        <p:txBody>
          <a:bodyPr vert="horz" wrap="square" lIns="91440" tIns="45720" rIns="91440" bIns="45720" numCol="1" anchor="ctr"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a:t>
            </a:r>
            <a:r>
              <a:rPr kumimoji="0" 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例</a:t>
            </a: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a:t>
            </a:r>
            <a:r>
              <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假定程序</a:t>
            </a: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A</a:t>
            </a:r>
            <a:r>
              <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a:t>
            </a: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B</a:t>
            </a:r>
            <a:r>
              <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和</a:t>
            </a: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C</a:t>
            </a:r>
            <a:r>
              <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的运行模式是相同的，在一个周期内运行时间为</a:t>
            </a: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50ms</a:t>
            </a:r>
            <a:r>
              <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，输入输出的时间（即等待时间）为</a:t>
            </a: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100ms</a:t>
            </a:r>
            <a:r>
              <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。试计算单道、两道和三道程序运行时，</a:t>
            </a:r>
            <a:r>
              <a:rPr kumimoji="0" lang="en-US" altLang="zh-CN"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CPU</a:t>
            </a:r>
            <a:r>
              <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的利用率。</a:t>
            </a:r>
            <a:endParaRPr kumimoji="0" lang="zh-CN" altLang="en-US" sz="20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cs typeface="宋体" panose="02010600030101010101" pitchFamily="2" charset="-122"/>
            </a:endParaRPr>
          </a:p>
        </p:txBody>
      </p:sp>
      <p:pic>
        <p:nvPicPr>
          <p:cNvPr id="4" name="图片 3">
            <a:extLst>
              <a:ext uri="{FF2B5EF4-FFF2-40B4-BE49-F238E27FC236}">
                <a16:creationId xmlns:a16="http://schemas.microsoft.com/office/drawing/2014/main" id="{C93966B8-B232-CA5A-72B7-BB0F3941B9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5455" y="2393149"/>
            <a:ext cx="8161272" cy="3643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477526"/>
      </p:ext>
    </p:ext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a:extLst>
              <a:ext uri="{FF2B5EF4-FFF2-40B4-BE49-F238E27FC236}">
                <a16:creationId xmlns:a16="http://schemas.microsoft.com/office/drawing/2014/main" id="{EBDA3449-C2CA-4D1C-9275-1B632CE80F08}"/>
              </a:ext>
            </a:extLst>
          </p:cNvPr>
          <p:cNvSpPr txBox="1">
            <a:spLocks noChangeArrowheads="1"/>
          </p:cNvSpPr>
          <p:nvPr/>
        </p:nvSpPr>
        <p:spPr bwMode="auto">
          <a:xfrm>
            <a:off x="439838" y="366401"/>
            <a:ext cx="11273742" cy="3455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lnSpc>
                <a:spcPct val="150000"/>
              </a:lnSpc>
              <a:spcAft>
                <a:spcPts val="300"/>
              </a:spcAft>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defRPr>
            </a:lvl1pPr>
            <a:lvl2pPr marL="742950" indent="-285750">
              <a:lnSpc>
                <a:spcPct val="150000"/>
              </a:lnSpc>
              <a:spcAft>
                <a:spcPts val="300"/>
              </a:spcAft>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defRPr>
            </a:lvl2pPr>
            <a:lvl3pPr marL="1143000" indent="-228600">
              <a:lnSpc>
                <a:spcPct val="150000"/>
              </a:lnSpc>
              <a:spcAft>
                <a:spcPts val="300"/>
              </a:spcAft>
              <a:buFont typeface="Arial" panose="020B0604020202020204" pitchFamily="34" charset="0"/>
              <a:buChar char="•"/>
              <a:defRPr sz="2400">
                <a:solidFill>
                  <a:schemeClr val="tx1"/>
                </a:solidFill>
                <a:latin typeface="黑体" panose="02010609060101010101" pitchFamily="49" charset="-122"/>
                <a:ea typeface="黑体" panose="02010609060101010101" pitchFamily="49" charset="-122"/>
              </a:defRPr>
            </a:lvl3pPr>
            <a:lvl4pPr marL="1600200" indent="-228600">
              <a:lnSpc>
                <a:spcPct val="150000"/>
              </a:lnSpc>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4pPr>
            <a:lvl5pPr marL="2057400" indent="-228600">
              <a:lnSpc>
                <a:spcPct val="150000"/>
              </a:lnSpc>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150000"/>
              </a:lnSpc>
              <a:spcBef>
                <a:spcPct val="0"/>
              </a:spcBef>
              <a:spcAft>
                <a:spcPts val="300"/>
              </a:spcAft>
              <a:buFont typeface="Arial" panose="020B0604020202020204" pitchFamily="34" charset="0"/>
              <a:buChar char="»"/>
              <a:defRPr sz="2000">
                <a:solidFill>
                  <a:schemeClr val="tx1"/>
                </a:solidFill>
                <a:latin typeface="黑体" panose="02010609060101010101" pitchFamily="49" charset="-122"/>
                <a:ea typeface="黑体" panose="02010609060101010101" pitchFamily="49" charset="-122"/>
              </a:defRPr>
            </a:lvl9pPr>
          </a:lstStyle>
          <a:p>
            <a:pPr>
              <a:spcBef>
                <a:spcPct val="50000"/>
              </a:spcBef>
              <a:spcAft>
                <a:spcPct val="0"/>
              </a:spcAft>
              <a:buFontTx/>
              <a:buNone/>
            </a:pPr>
            <a:r>
              <a:rPr lang="zh-CN" altLang="en-US" sz="2800" b="1" dirty="0">
                <a:solidFill>
                  <a:srgbClr val="000000"/>
                </a:solidFill>
                <a:latin typeface="Arial" panose="020B0604020202020204" pitchFamily="34" charset="0"/>
                <a:ea typeface="宋体" panose="02010600030101010101" pitchFamily="2" charset="-122"/>
              </a:rPr>
              <a:t>例：设内存中有三道程序</a:t>
            </a:r>
            <a:r>
              <a:rPr lang="en-US" altLang="zh-CN" sz="2800" b="1" dirty="0">
                <a:solidFill>
                  <a:srgbClr val="000000"/>
                </a:solidFill>
                <a:latin typeface="Arial" panose="020B0604020202020204" pitchFamily="34" charset="0"/>
                <a:ea typeface="宋体" panose="02010600030101010101" pitchFamily="2" charset="-122"/>
              </a:rPr>
              <a:t>A</a:t>
            </a:r>
            <a:r>
              <a:rPr lang="zh-CN" altLang="en-US" sz="2800" b="1" dirty="0">
                <a:solidFill>
                  <a:srgbClr val="000000"/>
                </a:solidFill>
                <a:latin typeface="Arial" panose="020B0604020202020204" pitchFamily="34" charset="0"/>
                <a:ea typeface="宋体" panose="02010600030101010101" pitchFamily="2" charset="-122"/>
              </a:rPr>
              <a:t>、</a:t>
            </a:r>
            <a:r>
              <a:rPr lang="en-US" altLang="zh-CN" sz="2800" b="1" dirty="0">
                <a:solidFill>
                  <a:srgbClr val="000000"/>
                </a:solidFill>
                <a:latin typeface="Arial" panose="020B0604020202020204" pitchFamily="34" charset="0"/>
                <a:ea typeface="宋体" panose="02010600030101010101" pitchFamily="2" charset="-122"/>
              </a:rPr>
              <a:t>B</a:t>
            </a:r>
            <a:r>
              <a:rPr lang="zh-CN" altLang="en-US" sz="2800" b="1" dirty="0">
                <a:solidFill>
                  <a:srgbClr val="000000"/>
                </a:solidFill>
                <a:latin typeface="Arial" panose="020B0604020202020204" pitchFamily="34" charset="0"/>
                <a:ea typeface="宋体" panose="02010600030101010101" pitchFamily="2" charset="-122"/>
              </a:rPr>
              <a:t>、</a:t>
            </a:r>
            <a:r>
              <a:rPr lang="en-US" altLang="zh-CN" sz="2800" b="1" dirty="0">
                <a:solidFill>
                  <a:srgbClr val="000000"/>
                </a:solidFill>
                <a:latin typeface="Arial" panose="020B0604020202020204" pitchFamily="34" charset="0"/>
                <a:ea typeface="宋体" panose="02010600030101010101" pitchFamily="2" charset="-122"/>
              </a:rPr>
              <a:t>C</a:t>
            </a:r>
            <a:r>
              <a:rPr lang="zh-CN" altLang="en-US" sz="2800" b="1" dirty="0">
                <a:solidFill>
                  <a:srgbClr val="000000"/>
                </a:solidFill>
                <a:latin typeface="Arial" panose="020B0604020202020204" pitchFamily="34" charset="0"/>
                <a:ea typeface="宋体" panose="02010600030101010101" pitchFamily="2" charset="-122"/>
              </a:rPr>
              <a:t>，他们按</a:t>
            </a:r>
            <a:r>
              <a:rPr lang="en-US" altLang="zh-CN" sz="2800" b="1" dirty="0">
                <a:solidFill>
                  <a:srgbClr val="000000"/>
                </a:solidFill>
                <a:latin typeface="Arial" panose="020B0604020202020204" pitchFamily="34" charset="0"/>
                <a:ea typeface="宋体" panose="02010600030101010101" pitchFamily="2" charset="-122"/>
              </a:rPr>
              <a:t>A</a:t>
            </a:r>
            <a:r>
              <a:rPr lang="zh-CN" altLang="en-US" sz="2800" b="1" dirty="0">
                <a:solidFill>
                  <a:srgbClr val="000000"/>
                </a:solidFill>
                <a:latin typeface="Arial" panose="020B0604020202020204" pitchFamily="34" charset="0"/>
                <a:ea typeface="宋体" panose="02010600030101010101" pitchFamily="2" charset="-122"/>
              </a:rPr>
              <a:t>、</a:t>
            </a:r>
            <a:r>
              <a:rPr lang="en-US" altLang="zh-CN" sz="2800" b="1" dirty="0">
                <a:solidFill>
                  <a:srgbClr val="000000"/>
                </a:solidFill>
                <a:latin typeface="Arial" panose="020B0604020202020204" pitchFamily="34" charset="0"/>
                <a:ea typeface="宋体" panose="02010600030101010101" pitchFamily="2" charset="-122"/>
              </a:rPr>
              <a:t>B</a:t>
            </a:r>
            <a:r>
              <a:rPr lang="zh-CN" altLang="en-US" sz="2800" b="1" dirty="0">
                <a:solidFill>
                  <a:srgbClr val="000000"/>
                </a:solidFill>
                <a:latin typeface="Arial" panose="020B0604020202020204" pitchFamily="34" charset="0"/>
                <a:ea typeface="宋体" panose="02010600030101010101" pitchFamily="2" charset="-122"/>
              </a:rPr>
              <a:t>、</a:t>
            </a:r>
            <a:r>
              <a:rPr lang="en-US" altLang="zh-CN" sz="2800" b="1" dirty="0">
                <a:solidFill>
                  <a:srgbClr val="000000"/>
                </a:solidFill>
                <a:latin typeface="Arial" panose="020B0604020202020204" pitchFamily="34" charset="0"/>
                <a:ea typeface="宋体" panose="02010600030101010101" pitchFamily="2" charset="-122"/>
              </a:rPr>
              <a:t>C</a:t>
            </a:r>
            <a:r>
              <a:rPr lang="zh-CN" altLang="en-US" sz="2800" b="1" dirty="0">
                <a:solidFill>
                  <a:srgbClr val="000000"/>
                </a:solidFill>
                <a:latin typeface="Arial" panose="020B0604020202020204" pitchFamily="34" charset="0"/>
                <a:ea typeface="宋体" panose="02010600030101010101" pitchFamily="2" charset="-122"/>
              </a:rPr>
              <a:t>的优先次序执行。他们的计算和</a:t>
            </a:r>
            <a:r>
              <a:rPr lang="en-US" altLang="zh-CN" sz="2800" b="1" dirty="0">
                <a:solidFill>
                  <a:srgbClr val="000000"/>
                </a:solidFill>
                <a:latin typeface="Arial" panose="020B0604020202020204" pitchFamily="34" charset="0"/>
                <a:ea typeface="宋体" panose="02010600030101010101" pitchFamily="2" charset="-122"/>
              </a:rPr>
              <a:t>I/O</a:t>
            </a:r>
            <a:r>
              <a:rPr lang="zh-CN" altLang="en-US" sz="2800" b="1" dirty="0">
                <a:solidFill>
                  <a:srgbClr val="000000"/>
                </a:solidFill>
                <a:latin typeface="Arial" panose="020B0604020202020204" pitchFamily="34" charset="0"/>
                <a:ea typeface="宋体" panose="02010600030101010101" pitchFamily="2" charset="-122"/>
              </a:rPr>
              <a:t>操作时间如下所示（单位：</a:t>
            </a:r>
            <a:r>
              <a:rPr lang="en-US" altLang="zh-CN" sz="2800" b="1" dirty="0" err="1">
                <a:solidFill>
                  <a:srgbClr val="000000"/>
                </a:solidFill>
                <a:latin typeface="Arial" panose="020B0604020202020204" pitchFamily="34" charset="0"/>
                <a:ea typeface="宋体" panose="02010600030101010101" pitchFamily="2" charset="-122"/>
              </a:rPr>
              <a:t>ms</a:t>
            </a:r>
            <a:r>
              <a:rPr lang="zh-CN" altLang="en-US" sz="2800" b="1" dirty="0">
                <a:solidFill>
                  <a:srgbClr val="000000"/>
                </a:solidFill>
                <a:latin typeface="Arial" panose="020B0604020202020204" pitchFamily="34" charset="0"/>
                <a:ea typeface="宋体" panose="02010600030101010101" pitchFamily="2" charset="-122"/>
              </a:rPr>
              <a:t>）：</a:t>
            </a:r>
          </a:p>
          <a:p>
            <a:pPr>
              <a:spcBef>
                <a:spcPct val="50000"/>
              </a:spcBef>
              <a:spcAft>
                <a:spcPct val="0"/>
              </a:spcAft>
              <a:buFontTx/>
              <a:buNone/>
            </a:pPr>
            <a:r>
              <a:rPr lang="zh-CN" altLang="en-US" sz="2800" b="1" dirty="0">
                <a:solidFill>
                  <a:srgbClr val="000000"/>
                </a:solidFill>
                <a:latin typeface="Arial" panose="020B0604020202020204" pitchFamily="34" charset="0"/>
                <a:ea typeface="宋体" panose="02010600030101010101" pitchFamily="2" charset="-122"/>
              </a:rPr>
              <a:t>假设三道作业使用相同设备进行</a:t>
            </a:r>
            <a:r>
              <a:rPr lang="en-US" altLang="zh-CN" sz="2800" b="1" dirty="0">
                <a:solidFill>
                  <a:srgbClr val="000000"/>
                </a:solidFill>
                <a:latin typeface="Arial" panose="020B0604020202020204" pitchFamily="34" charset="0"/>
                <a:ea typeface="宋体" panose="02010600030101010101" pitchFamily="2" charset="-122"/>
              </a:rPr>
              <a:t>I/O</a:t>
            </a:r>
            <a:r>
              <a:rPr lang="zh-CN" altLang="en-US" sz="2800" b="1" dirty="0">
                <a:solidFill>
                  <a:srgbClr val="000000"/>
                </a:solidFill>
                <a:latin typeface="Arial" panose="020B0604020202020204" pitchFamily="34" charset="0"/>
                <a:ea typeface="宋体" panose="02010600030101010101" pitchFamily="2" charset="-122"/>
              </a:rPr>
              <a:t>操作，即程序以串行方式使用设备，</a:t>
            </a:r>
            <a:r>
              <a:rPr lang="zh-CN" altLang="en-US" sz="2800" b="1" dirty="0">
                <a:solidFill>
                  <a:srgbClr val="6600FF"/>
                </a:solidFill>
                <a:latin typeface="Arial" panose="020B0604020202020204" pitchFamily="34" charset="0"/>
                <a:ea typeface="宋体" panose="02010600030101010101" pitchFamily="2" charset="-122"/>
              </a:rPr>
              <a:t>试画出单道运行和多道运行的时间关系图（忽略程序调度时间），并计算完成三道作业各花多少时间。</a:t>
            </a:r>
          </a:p>
        </p:txBody>
      </p:sp>
      <p:graphicFrame>
        <p:nvGraphicFramePr>
          <p:cNvPr id="313347" name="Group 3">
            <a:extLst>
              <a:ext uri="{FF2B5EF4-FFF2-40B4-BE49-F238E27FC236}">
                <a16:creationId xmlns:a16="http://schemas.microsoft.com/office/drawing/2014/main" id="{A3F134B1-5D6F-4024-B05A-0100B3529E6D}"/>
              </a:ext>
            </a:extLst>
          </p:cNvPr>
          <p:cNvGraphicFramePr>
            <a:graphicFrameLocks noGrp="1"/>
          </p:cNvGraphicFramePr>
          <p:nvPr>
            <p:extLst>
              <p:ext uri="{D42A27DB-BD31-4B8C-83A1-F6EECF244321}">
                <p14:modId xmlns:p14="http://schemas.microsoft.com/office/powerpoint/2010/main" val="242720841"/>
              </p:ext>
            </p:extLst>
          </p:nvPr>
        </p:nvGraphicFramePr>
        <p:xfrm>
          <a:off x="2377181" y="4123087"/>
          <a:ext cx="6183713" cy="2178525"/>
        </p:xfrm>
        <a:graphic>
          <a:graphicData uri="http://schemas.openxmlformats.org/drawingml/2006/table">
            <a:tbl>
              <a:tblPr/>
              <a:tblGrid>
                <a:gridCol w="1971676">
                  <a:extLst>
                    <a:ext uri="{9D8B030D-6E8A-4147-A177-3AD203B41FA5}">
                      <a16:colId xmlns:a16="http://schemas.microsoft.com/office/drawing/2014/main" val="20000"/>
                    </a:ext>
                  </a:extLst>
                </a:gridCol>
                <a:gridCol w="1434305">
                  <a:extLst>
                    <a:ext uri="{9D8B030D-6E8A-4147-A177-3AD203B41FA5}">
                      <a16:colId xmlns:a16="http://schemas.microsoft.com/office/drawing/2014/main" val="20001"/>
                    </a:ext>
                  </a:extLst>
                </a:gridCol>
                <a:gridCol w="1386890">
                  <a:extLst>
                    <a:ext uri="{9D8B030D-6E8A-4147-A177-3AD203B41FA5}">
                      <a16:colId xmlns:a16="http://schemas.microsoft.com/office/drawing/2014/main" val="20002"/>
                    </a:ext>
                  </a:extLst>
                </a:gridCol>
                <a:gridCol w="1390842">
                  <a:extLst>
                    <a:ext uri="{9D8B030D-6E8A-4147-A177-3AD203B41FA5}">
                      <a16:colId xmlns:a16="http://schemas.microsoft.com/office/drawing/2014/main" val="20003"/>
                    </a:ext>
                  </a:extLst>
                </a:gridCol>
              </a:tblGrid>
              <a:tr h="62399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800" b="1" i="0" u="none" strike="noStrike" cap="none" normalizeH="0" baseline="0" dirty="0">
                          <a:ln>
                            <a:noFill/>
                          </a:ln>
                          <a:solidFill>
                            <a:schemeClr val="tx1"/>
                          </a:solidFill>
                          <a:effectLst/>
                          <a:latin typeface="Times New Roman" pitchFamily="18" charset="0"/>
                          <a:ea typeface="宋体" pitchFamily="2" charset="-122"/>
                        </a:rPr>
                        <a:t>程序操作</a:t>
                      </a: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800" b="1" i="0" u="none" strike="noStrike" cap="none" normalizeH="0" baseline="0">
                          <a:ln>
                            <a:noFill/>
                          </a:ln>
                          <a:solidFill>
                            <a:schemeClr val="tx1"/>
                          </a:solidFill>
                          <a:effectLst/>
                          <a:latin typeface="Times New Roman" pitchFamily="18" charset="0"/>
                          <a:ea typeface="宋体" pitchFamily="2" charset="-122"/>
                        </a:rPr>
                        <a:t>A</a:t>
                      </a: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800" b="1" i="0" u="none" strike="noStrike" cap="none" normalizeH="0" baseline="0" dirty="0">
                          <a:ln>
                            <a:noFill/>
                          </a:ln>
                          <a:solidFill>
                            <a:schemeClr val="tx1"/>
                          </a:solidFill>
                          <a:effectLst/>
                          <a:latin typeface="Times New Roman" pitchFamily="18" charset="0"/>
                          <a:ea typeface="宋体" pitchFamily="2" charset="-122"/>
                        </a:rPr>
                        <a:t>B</a:t>
                      </a: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800" b="1" i="0" u="none" strike="noStrike" cap="none" normalizeH="0" baseline="0" dirty="0">
                          <a:ln>
                            <a:noFill/>
                          </a:ln>
                          <a:solidFill>
                            <a:schemeClr val="tx1"/>
                          </a:solidFill>
                          <a:effectLst/>
                          <a:latin typeface="Times New Roman" pitchFamily="18" charset="0"/>
                          <a:ea typeface="宋体" pitchFamily="2" charset="-122"/>
                        </a:rPr>
                        <a:t>C</a:t>
                      </a: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0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800" b="1" i="0" u="none" strike="noStrike" cap="none" normalizeH="0" baseline="0" dirty="0">
                          <a:ln>
                            <a:noFill/>
                          </a:ln>
                          <a:solidFill>
                            <a:schemeClr val="tx1"/>
                          </a:solidFill>
                          <a:effectLst/>
                          <a:latin typeface="Times New Roman" pitchFamily="18" charset="0"/>
                          <a:ea typeface="宋体" pitchFamily="2" charset="-122"/>
                        </a:rPr>
                        <a:t>计算时间</a:t>
                      </a:r>
                    </a:p>
                  </a:txBody>
                  <a:tcPr marT="45728" marB="4572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800" b="1" i="0" u="none" strike="noStrike" cap="none" normalizeH="0" baseline="0">
                          <a:ln>
                            <a:noFill/>
                          </a:ln>
                          <a:solidFill>
                            <a:schemeClr val="tx1"/>
                          </a:solidFill>
                          <a:effectLst/>
                          <a:latin typeface="Times New Roman" pitchFamily="18" charset="0"/>
                          <a:ea typeface="宋体" pitchFamily="2" charset="-122"/>
                        </a:rPr>
                        <a:t>30</a:t>
                      </a:r>
                    </a:p>
                  </a:txBody>
                  <a:tcPr marT="45728" marB="4572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800" b="1" i="0" u="none" strike="noStrike" cap="none" normalizeH="0" baseline="0">
                          <a:ln>
                            <a:noFill/>
                          </a:ln>
                          <a:solidFill>
                            <a:schemeClr val="tx1"/>
                          </a:solidFill>
                          <a:effectLst/>
                          <a:latin typeface="Times New Roman" pitchFamily="18" charset="0"/>
                          <a:ea typeface="宋体" pitchFamily="2" charset="-122"/>
                        </a:rPr>
                        <a:t>60</a:t>
                      </a:r>
                    </a:p>
                  </a:txBody>
                  <a:tcPr marT="45728" marB="4572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800" b="1" i="0" u="none" strike="noStrike" cap="none" normalizeH="0" baseline="0">
                          <a:ln>
                            <a:noFill/>
                          </a:ln>
                          <a:solidFill>
                            <a:schemeClr val="tx1"/>
                          </a:solidFill>
                          <a:effectLst/>
                          <a:latin typeface="Times New Roman" pitchFamily="18" charset="0"/>
                          <a:ea typeface="宋体" pitchFamily="2" charset="-122"/>
                        </a:rPr>
                        <a:t>20</a:t>
                      </a:r>
                    </a:p>
                  </a:txBody>
                  <a:tcPr marT="45728" marB="4572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0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800" b="1" i="0" u="none" strike="noStrike" cap="none" normalizeH="0" baseline="0">
                          <a:ln>
                            <a:noFill/>
                          </a:ln>
                          <a:solidFill>
                            <a:schemeClr val="tx1"/>
                          </a:solidFill>
                          <a:effectLst/>
                          <a:latin typeface="Times New Roman" pitchFamily="18" charset="0"/>
                          <a:ea typeface="宋体" pitchFamily="2" charset="-122"/>
                        </a:rPr>
                        <a:t>I/O</a:t>
                      </a:r>
                      <a:r>
                        <a:rPr kumimoji="1" lang="zh-CN" altLang="en-US" sz="2800" b="1" i="0" u="none" strike="noStrike" cap="none" normalizeH="0" baseline="0">
                          <a:ln>
                            <a:noFill/>
                          </a:ln>
                          <a:solidFill>
                            <a:schemeClr val="tx1"/>
                          </a:solidFill>
                          <a:effectLst/>
                          <a:latin typeface="Times New Roman" pitchFamily="18" charset="0"/>
                          <a:ea typeface="宋体" pitchFamily="2" charset="-122"/>
                        </a:rPr>
                        <a:t>操作</a:t>
                      </a:r>
                    </a:p>
                  </a:txBody>
                  <a:tcPr marT="45728" marB="4572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800" b="1" i="0" u="none" strike="noStrike" cap="none" normalizeH="0" baseline="0">
                          <a:ln>
                            <a:noFill/>
                          </a:ln>
                          <a:solidFill>
                            <a:schemeClr val="tx1"/>
                          </a:solidFill>
                          <a:effectLst/>
                          <a:latin typeface="Times New Roman" pitchFamily="18" charset="0"/>
                          <a:ea typeface="宋体" pitchFamily="2" charset="-122"/>
                        </a:rPr>
                        <a:t>40</a:t>
                      </a:r>
                    </a:p>
                  </a:txBody>
                  <a:tcPr marT="45728" marB="4572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800" b="1" i="0" u="none" strike="noStrike" cap="none" normalizeH="0" baseline="0" dirty="0">
                          <a:ln>
                            <a:noFill/>
                          </a:ln>
                          <a:solidFill>
                            <a:schemeClr val="tx1"/>
                          </a:solidFill>
                          <a:effectLst/>
                          <a:latin typeface="Times New Roman" pitchFamily="18" charset="0"/>
                          <a:ea typeface="宋体" pitchFamily="2" charset="-122"/>
                        </a:rPr>
                        <a:t>30</a:t>
                      </a:r>
                    </a:p>
                  </a:txBody>
                  <a:tcPr marT="45728" marB="4572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800" b="1" i="0" u="none" strike="noStrike" cap="none" normalizeH="0" baseline="0" dirty="0">
                          <a:ln>
                            <a:noFill/>
                          </a:ln>
                          <a:solidFill>
                            <a:schemeClr val="tx1"/>
                          </a:solidFill>
                          <a:effectLst/>
                          <a:latin typeface="Times New Roman" pitchFamily="18" charset="0"/>
                          <a:ea typeface="宋体" pitchFamily="2" charset="-122"/>
                        </a:rPr>
                        <a:t>40</a:t>
                      </a:r>
                    </a:p>
                  </a:txBody>
                  <a:tcPr marT="45728" marB="4572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0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800" b="1" i="0" u="none" strike="noStrike" cap="none" normalizeH="0" baseline="0">
                          <a:ln>
                            <a:noFill/>
                          </a:ln>
                          <a:solidFill>
                            <a:schemeClr val="tx1"/>
                          </a:solidFill>
                          <a:effectLst/>
                          <a:latin typeface="Times New Roman" pitchFamily="18" charset="0"/>
                          <a:ea typeface="宋体" pitchFamily="2" charset="-122"/>
                        </a:rPr>
                        <a:t>计算</a:t>
                      </a:r>
                    </a:p>
                  </a:txBody>
                  <a:tcPr marT="45728" marB="4572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800" b="1" i="0" u="none" strike="noStrike" cap="none" normalizeH="0" baseline="0">
                          <a:ln>
                            <a:noFill/>
                          </a:ln>
                          <a:solidFill>
                            <a:schemeClr val="tx1"/>
                          </a:solidFill>
                          <a:effectLst/>
                          <a:latin typeface="Times New Roman" pitchFamily="18" charset="0"/>
                          <a:ea typeface="宋体" pitchFamily="2" charset="-122"/>
                        </a:rPr>
                        <a:t>10</a:t>
                      </a:r>
                    </a:p>
                  </a:txBody>
                  <a:tcPr marT="45728" marB="4572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800" b="1" i="0" u="none" strike="noStrike" cap="none" normalizeH="0" baseline="0">
                          <a:ln>
                            <a:noFill/>
                          </a:ln>
                          <a:solidFill>
                            <a:schemeClr val="tx1"/>
                          </a:solidFill>
                          <a:effectLst/>
                          <a:latin typeface="Times New Roman" pitchFamily="18" charset="0"/>
                          <a:ea typeface="宋体" pitchFamily="2" charset="-122"/>
                        </a:rPr>
                        <a:t>10</a:t>
                      </a:r>
                    </a:p>
                  </a:txBody>
                  <a:tcPr marT="45728" marB="4572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800" b="1" i="0" u="none" strike="noStrike" cap="none" normalizeH="0" baseline="0" dirty="0">
                          <a:ln>
                            <a:noFill/>
                          </a:ln>
                          <a:solidFill>
                            <a:schemeClr val="tx1"/>
                          </a:solidFill>
                          <a:effectLst/>
                          <a:latin typeface="Times New Roman" pitchFamily="18" charset="0"/>
                          <a:ea typeface="宋体" pitchFamily="2" charset="-122"/>
                        </a:rPr>
                        <a:t>20</a:t>
                      </a:r>
                    </a:p>
                  </a:txBody>
                  <a:tcPr marT="45728" marB="4572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076395" y="114370"/>
            <a:ext cx="10969200" cy="705600"/>
          </a:xfrm>
        </p:spPr>
        <p:txBody>
          <a:bodyPr>
            <a:normAutofit/>
          </a:bodyPr>
          <a:lstStyle/>
          <a:p>
            <a:r>
              <a:rPr lang="en-US" altLang="zh-CN" dirty="0"/>
              <a:t>1</a:t>
            </a:r>
            <a:r>
              <a:rPr lang="en-US" altLang="zh-CN" dirty="0">
                <a:sym typeface="+mn-ea"/>
              </a:rPr>
              <a:t>.2.3  </a:t>
            </a:r>
            <a:r>
              <a:rPr lang="zh-CN" altLang="en-US" dirty="0"/>
              <a:t>多道程序批处理系统</a:t>
            </a:r>
          </a:p>
        </p:txBody>
      </p:sp>
      <p:sp>
        <p:nvSpPr>
          <p:cNvPr id="4" name="内容占位符 2"/>
          <p:cNvSpPr txBox="1">
            <a:spLocks/>
          </p:cNvSpPr>
          <p:nvPr/>
        </p:nvSpPr>
        <p:spPr>
          <a:xfrm>
            <a:off x="611505" y="970155"/>
            <a:ext cx="10968990" cy="5572858"/>
          </a:xfrm>
          <a:prstGeom prst="rect">
            <a:avLst/>
          </a:prstGeom>
        </p:spPr>
        <p:txBody>
          <a:bodyPr vert="horz" lIns="90000" tIns="46800" rIns="90000" bIns="46800" rtlCol="0">
            <a:noAutofit/>
          </a:bodyPr>
          <a:lstStyle>
            <a:lvl1pPr marL="228600" marR="0" lvl="0" indent="-228600" algn="l" defTabSz="914400" rtl="0" eaLnBrk="1" fontAlgn="auto" latinLnBrk="0" hangingPunct="1">
              <a:lnSpc>
                <a:spcPct val="130000"/>
              </a:lnSpc>
              <a:spcBef>
                <a:spcPts val="0"/>
              </a:spcBef>
              <a:spcAft>
                <a:spcPts val="1000"/>
              </a:spcAft>
              <a:buClr>
                <a:srgbClr val="2094CE"/>
              </a:buClr>
              <a:buSzPct val="80000"/>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Clr>
                <a:srgbClr val="FF9800"/>
              </a:buClr>
              <a:buSzPct val="90000"/>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pPr>
            <a:r>
              <a:rPr lang="en-US" altLang="zh-CN" sz="2800" b="1" dirty="0"/>
              <a:t>2. </a:t>
            </a:r>
            <a:r>
              <a:rPr lang="zh-CN" altLang="zh-CN" sz="2800" b="1" dirty="0"/>
              <a:t>多道</a:t>
            </a:r>
            <a:r>
              <a:rPr lang="zh-CN" altLang="en-US" sz="2800" b="1" dirty="0"/>
              <a:t>程序</a:t>
            </a:r>
            <a:r>
              <a:rPr lang="zh-CN" altLang="zh-CN" sz="2800" b="1" dirty="0"/>
              <a:t>批处理系统的特点</a:t>
            </a:r>
            <a:endParaRPr lang="zh-CN" altLang="zh-CN" sz="2800" dirty="0"/>
          </a:p>
          <a:p>
            <a:pPr marL="0" indent="0">
              <a:spcAft>
                <a:spcPts val="600"/>
              </a:spcAft>
              <a:buNone/>
            </a:pPr>
            <a:r>
              <a:rPr lang="zh-CN" altLang="zh-CN" sz="2800" dirty="0"/>
              <a:t>（</a:t>
            </a:r>
            <a:r>
              <a:rPr lang="en-US" altLang="zh-CN" sz="2800" dirty="0"/>
              <a:t>1</a:t>
            </a:r>
            <a:r>
              <a:rPr lang="zh-CN" altLang="zh-CN" sz="2800" dirty="0"/>
              <a:t>）</a:t>
            </a:r>
            <a:r>
              <a:rPr lang="zh-CN" altLang="zh-CN" sz="2800" dirty="0">
                <a:solidFill>
                  <a:srgbClr val="FF0000"/>
                </a:solidFill>
              </a:rPr>
              <a:t>多道性</a:t>
            </a:r>
            <a:r>
              <a:rPr lang="zh-CN" altLang="zh-CN" sz="2800" dirty="0"/>
              <a:t>：计算机内存中同时存放多道程序。</a:t>
            </a:r>
          </a:p>
          <a:p>
            <a:pPr marL="0" indent="0">
              <a:spcAft>
                <a:spcPts val="600"/>
              </a:spcAft>
              <a:buNone/>
            </a:pPr>
            <a:r>
              <a:rPr lang="zh-CN" altLang="zh-CN" sz="2800" dirty="0"/>
              <a:t>（</a:t>
            </a:r>
            <a:r>
              <a:rPr lang="en-US" altLang="zh-CN" sz="2800" dirty="0"/>
              <a:t>2</a:t>
            </a:r>
            <a:r>
              <a:rPr lang="zh-CN" altLang="zh-CN" sz="2800" dirty="0"/>
              <a:t>）</a:t>
            </a:r>
            <a:r>
              <a:rPr lang="zh-CN" altLang="zh-CN" sz="2800" dirty="0">
                <a:solidFill>
                  <a:srgbClr val="FF0000"/>
                </a:solidFill>
              </a:rPr>
              <a:t>宏观上并行</a:t>
            </a:r>
            <a:r>
              <a:rPr lang="zh-CN" altLang="zh-CN" sz="2800" dirty="0"/>
              <a:t>：同时进入系统的几道程序都处于运行过程中，即它们先后开始了各自的运行，但都未运行完毕。</a:t>
            </a:r>
          </a:p>
          <a:p>
            <a:pPr marL="0" indent="0">
              <a:spcAft>
                <a:spcPts val="600"/>
              </a:spcAft>
              <a:buNone/>
            </a:pPr>
            <a:r>
              <a:rPr lang="zh-CN" altLang="zh-CN" sz="2800" dirty="0"/>
              <a:t>（</a:t>
            </a:r>
            <a:r>
              <a:rPr lang="en-US" altLang="zh-CN" sz="2800" dirty="0"/>
              <a:t>3</a:t>
            </a:r>
            <a:r>
              <a:rPr lang="zh-CN" altLang="zh-CN" sz="2800" dirty="0"/>
              <a:t>）</a:t>
            </a:r>
            <a:r>
              <a:rPr lang="zh-CN" altLang="zh-CN" sz="2800" dirty="0">
                <a:solidFill>
                  <a:srgbClr val="FF0000"/>
                </a:solidFill>
              </a:rPr>
              <a:t>微观上串行</a:t>
            </a:r>
            <a:r>
              <a:rPr lang="zh-CN" altLang="zh-CN" sz="2800" dirty="0"/>
              <a:t>：各道程序轮流地使用</a:t>
            </a:r>
            <a:r>
              <a:rPr lang="en-US" altLang="zh-CN" sz="2800" dirty="0"/>
              <a:t>CPU</a:t>
            </a:r>
            <a:r>
              <a:rPr lang="zh-CN" altLang="zh-CN" sz="2800" dirty="0"/>
              <a:t>，交替执行。</a:t>
            </a:r>
          </a:p>
          <a:p>
            <a:pPr marL="0" indent="0">
              <a:spcAft>
                <a:spcPts val="600"/>
              </a:spcAft>
              <a:buNone/>
            </a:pPr>
            <a:r>
              <a:rPr lang="zh-CN" altLang="zh-CN" sz="2800" dirty="0"/>
              <a:t>（</a:t>
            </a:r>
            <a:r>
              <a:rPr lang="en-US" altLang="zh-CN" sz="2800" dirty="0"/>
              <a:t>4</a:t>
            </a:r>
            <a:r>
              <a:rPr lang="zh-CN" altLang="zh-CN" sz="2800" dirty="0"/>
              <a:t>）</a:t>
            </a:r>
            <a:r>
              <a:rPr lang="zh-CN" altLang="zh-CN" sz="2800" dirty="0">
                <a:solidFill>
                  <a:srgbClr val="FF0000"/>
                </a:solidFill>
              </a:rPr>
              <a:t>无序性</a:t>
            </a:r>
            <a:r>
              <a:rPr lang="zh-CN" altLang="zh-CN" sz="2800" dirty="0"/>
              <a:t>：多个作业完成的先后顺序与它们进入内存的顺序之间无严格对应关系，即先进入内存的作业可能较后完成甚至是最后完成，而后进入内存的作业又有可能先完成。</a:t>
            </a:r>
          </a:p>
          <a:p>
            <a:pPr marL="0" indent="0">
              <a:spcAft>
                <a:spcPts val="600"/>
              </a:spcAft>
              <a:buNone/>
            </a:pPr>
            <a:r>
              <a:rPr lang="zh-CN" altLang="zh-CN" sz="2800" dirty="0"/>
              <a:t>（</a:t>
            </a:r>
            <a:r>
              <a:rPr lang="en-US" altLang="zh-CN" sz="2800" dirty="0"/>
              <a:t>5</a:t>
            </a:r>
            <a:r>
              <a:rPr lang="zh-CN" altLang="zh-CN" sz="2800" dirty="0"/>
              <a:t>）</a:t>
            </a:r>
            <a:r>
              <a:rPr lang="zh-CN" altLang="zh-CN" sz="2800" dirty="0">
                <a:solidFill>
                  <a:srgbClr val="FF0000"/>
                </a:solidFill>
              </a:rPr>
              <a:t>调度性</a:t>
            </a:r>
            <a:r>
              <a:rPr lang="en-US" altLang="zh-CN" sz="2800" dirty="0"/>
              <a:t> </a:t>
            </a:r>
            <a:endParaRPr lang="zh-CN" altLang="zh-CN" sz="2800" dirty="0"/>
          </a:p>
        </p:txBody>
      </p:sp>
    </p:spTree>
    <p:custDataLst>
      <p:tags r:id="rId1"/>
    </p:custDataLst>
    <p:extLst>
      <p:ext uri="{BB962C8B-B14F-4D97-AF65-F5344CB8AC3E}">
        <p14:creationId xmlns:p14="http://schemas.microsoft.com/office/powerpoint/2010/main" val="3087858771"/>
      </p:ext>
    </p:ext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076395" y="114370"/>
            <a:ext cx="10969200" cy="705600"/>
          </a:xfrm>
        </p:spPr>
        <p:txBody>
          <a:bodyPr>
            <a:normAutofit/>
          </a:bodyPr>
          <a:lstStyle/>
          <a:p>
            <a:r>
              <a:rPr lang="en-US" altLang="zh-CN" dirty="0"/>
              <a:t>1</a:t>
            </a:r>
            <a:r>
              <a:rPr lang="en-US" altLang="zh-CN" dirty="0">
                <a:sym typeface="+mn-ea"/>
              </a:rPr>
              <a:t>.2.3  </a:t>
            </a:r>
            <a:r>
              <a:rPr lang="zh-CN" altLang="en-US" dirty="0"/>
              <a:t>多道程序批处理系统</a:t>
            </a:r>
          </a:p>
        </p:txBody>
      </p:sp>
      <p:sp>
        <p:nvSpPr>
          <p:cNvPr id="4" name="内容占位符 2"/>
          <p:cNvSpPr txBox="1">
            <a:spLocks/>
          </p:cNvSpPr>
          <p:nvPr/>
        </p:nvSpPr>
        <p:spPr>
          <a:xfrm>
            <a:off x="774798" y="937549"/>
            <a:ext cx="10968990" cy="5772733"/>
          </a:xfrm>
          <a:prstGeom prst="rect">
            <a:avLst/>
          </a:prstGeom>
        </p:spPr>
        <p:txBody>
          <a:bodyPr vert="horz" lIns="90000" tIns="46800" rIns="90000" bIns="46800" rtlCol="0">
            <a:normAutofit fontScale="97500" lnSpcReduction="10000"/>
          </a:bodyPr>
          <a:lstStyle>
            <a:lvl1pPr marL="228600" marR="0" lvl="0" indent="-228600" algn="l" defTabSz="914400" rtl="0" eaLnBrk="1" fontAlgn="auto" latinLnBrk="0" hangingPunct="1">
              <a:lnSpc>
                <a:spcPct val="130000"/>
              </a:lnSpc>
              <a:spcBef>
                <a:spcPts val="0"/>
              </a:spcBef>
              <a:spcAft>
                <a:spcPts val="1000"/>
              </a:spcAft>
              <a:buClr>
                <a:srgbClr val="2094CE"/>
              </a:buClr>
              <a:buSzPct val="80000"/>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Clr>
                <a:srgbClr val="FF9800"/>
              </a:buClr>
              <a:buSzPct val="90000"/>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pPr>
            <a:r>
              <a:rPr lang="en-US" altLang="zh-CN" sz="2800" b="1" dirty="0"/>
              <a:t>3. </a:t>
            </a:r>
            <a:r>
              <a:rPr lang="zh-CN" altLang="zh-CN" sz="2800" b="1" dirty="0"/>
              <a:t>多道</a:t>
            </a:r>
            <a:r>
              <a:rPr lang="zh-CN" altLang="en-US" sz="2800" b="1" dirty="0"/>
              <a:t>程序</a:t>
            </a:r>
            <a:r>
              <a:rPr lang="zh-CN" altLang="zh-CN" sz="2800" b="1" dirty="0"/>
              <a:t>批处理系统的</a:t>
            </a:r>
            <a:r>
              <a:rPr lang="zh-CN" altLang="en-US" sz="2800" b="1" dirty="0"/>
              <a:t>优缺点</a:t>
            </a:r>
            <a:endParaRPr lang="zh-CN" altLang="zh-CN" sz="2800" dirty="0"/>
          </a:p>
          <a:p>
            <a:pPr marL="0" indent="0">
              <a:spcAft>
                <a:spcPts val="600"/>
              </a:spcAft>
              <a:buNone/>
            </a:pPr>
            <a:r>
              <a:rPr lang="en-US" altLang="zh-CN" sz="2800" dirty="0"/>
              <a:t> </a:t>
            </a:r>
            <a:r>
              <a:rPr lang="zh-CN" altLang="zh-CN" sz="2800" dirty="0"/>
              <a:t>多道批处理系统的</a:t>
            </a:r>
            <a:r>
              <a:rPr lang="zh-CN" altLang="zh-CN" sz="2800" b="1" dirty="0">
                <a:solidFill>
                  <a:srgbClr val="0000FF"/>
                </a:solidFill>
              </a:rPr>
              <a:t>主要优点</a:t>
            </a:r>
            <a:r>
              <a:rPr lang="zh-CN" altLang="zh-CN" sz="2800" dirty="0"/>
              <a:t>如下：</a:t>
            </a:r>
          </a:p>
          <a:p>
            <a:pPr marL="0" indent="0">
              <a:spcAft>
                <a:spcPts val="600"/>
              </a:spcAft>
              <a:buNone/>
            </a:pPr>
            <a:r>
              <a:rPr lang="zh-CN" altLang="zh-CN" sz="2800" dirty="0"/>
              <a:t>（</a:t>
            </a:r>
            <a:r>
              <a:rPr lang="en-US" altLang="zh-CN" sz="2800" dirty="0"/>
              <a:t>1</a:t>
            </a:r>
            <a:r>
              <a:rPr lang="zh-CN" altLang="zh-CN" sz="2800" dirty="0"/>
              <a:t>）</a:t>
            </a:r>
            <a:r>
              <a:rPr lang="zh-CN" altLang="zh-CN" sz="2800" dirty="0">
                <a:solidFill>
                  <a:srgbClr val="FF0000"/>
                </a:solidFill>
              </a:rPr>
              <a:t>系统资源的利用率提高</a:t>
            </a:r>
            <a:r>
              <a:rPr lang="en-US" altLang="zh-CN" sz="2800" dirty="0"/>
              <a:t> </a:t>
            </a:r>
            <a:endParaRPr lang="zh-CN" altLang="zh-CN" sz="2800" dirty="0"/>
          </a:p>
          <a:p>
            <a:pPr marL="0" indent="0">
              <a:spcAft>
                <a:spcPts val="600"/>
              </a:spcAft>
              <a:buNone/>
            </a:pPr>
            <a:r>
              <a:rPr lang="zh-CN" altLang="zh-CN" sz="2800" dirty="0"/>
              <a:t>（</a:t>
            </a:r>
            <a:r>
              <a:rPr lang="en-US" altLang="zh-CN" sz="2800" dirty="0"/>
              <a:t>2</a:t>
            </a:r>
            <a:r>
              <a:rPr lang="zh-CN" altLang="zh-CN" sz="2800" dirty="0"/>
              <a:t>）</a:t>
            </a:r>
            <a:r>
              <a:rPr lang="zh-CN" altLang="zh-CN" sz="2800" dirty="0">
                <a:solidFill>
                  <a:srgbClr val="FF0000"/>
                </a:solidFill>
              </a:rPr>
              <a:t>系统吞吐量增大</a:t>
            </a:r>
            <a:r>
              <a:rPr lang="en-US" altLang="zh-CN" sz="2800" dirty="0"/>
              <a:t> </a:t>
            </a:r>
            <a:endParaRPr lang="zh-CN" altLang="zh-CN" sz="2800" dirty="0"/>
          </a:p>
          <a:p>
            <a:pPr marL="0" indent="0">
              <a:spcAft>
                <a:spcPts val="600"/>
              </a:spcAft>
              <a:buNone/>
            </a:pPr>
            <a:r>
              <a:rPr lang="en-US" altLang="zh-CN" sz="2800" dirty="0"/>
              <a:t>  </a:t>
            </a:r>
            <a:r>
              <a:rPr lang="zh-CN" altLang="zh-CN" sz="2800" dirty="0"/>
              <a:t>多道批处理系统也有其</a:t>
            </a:r>
            <a:r>
              <a:rPr lang="zh-CN" altLang="zh-CN" sz="2800" b="1" dirty="0">
                <a:solidFill>
                  <a:srgbClr val="0000FF"/>
                </a:solidFill>
              </a:rPr>
              <a:t>缺点</a:t>
            </a:r>
            <a:r>
              <a:rPr lang="zh-CN" altLang="zh-CN" sz="2800" dirty="0"/>
              <a:t>：</a:t>
            </a:r>
          </a:p>
          <a:p>
            <a:pPr marL="0" indent="0">
              <a:spcAft>
                <a:spcPts val="600"/>
              </a:spcAft>
              <a:buNone/>
            </a:pPr>
            <a:r>
              <a:rPr lang="zh-CN" altLang="zh-CN" sz="2800" dirty="0"/>
              <a:t>（</a:t>
            </a:r>
            <a:r>
              <a:rPr lang="en-US" altLang="zh-CN" sz="2800" dirty="0"/>
              <a:t>1</a:t>
            </a:r>
            <a:r>
              <a:rPr lang="zh-CN" altLang="zh-CN" sz="2800" dirty="0"/>
              <a:t>）</a:t>
            </a:r>
            <a:r>
              <a:rPr lang="zh-CN" altLang="zh-CN" sz="2800" dirty="0">
                <a:solidFill>
                  <a:srgbClr val="FF0000"/>
                </a:solidFill>
              </a:rPr>
              <a:t>平均周转时间长</a:t>
            </a:r>
            <a:r>
              <a:rPr lang="zh-CN" altLang="zh-CN" sz="2800" dirty="0"/>
              <a:t>。</a:t>
            </a:r>
            <a:r>
              <a:rPr lang="zh-CN" altLang="zh-CN" sz="2800" dirty="0">
                <a:solidFill>
                  <a:srgbClr val="FF0000"/>
                </a:solidFill>
              </a:rPr>
              <a:t>作业周转时间是指从作业进入系统开始，直至其完成并退出系统为止所经历的时间</a:t>
            </a:r>
            <a:r>
              <a:rPr lang="zh-CN" altLang="zh-CN" sz="2800" dirty="0"/>
              <a:t>。</a:t>
            </a:r>
            <a:r>
              <a:rPr lang="en-US" altLang="zh-CN" sz="2800" dirty="0"/>
              <a:t> </a:t>
            </a:r>
            <a:endParaRPr lang="zh-CN" altLang="zh-CN" sz="2800" dirty="0"/>
          </a:p>
          <a:p>
            <a:pPr marL="0" indent="0">
              <a:spcAft>
                <a:spcPts val="600"/>
              </a:spcAft>
              <a:buNone/>
            </a:pPr>
            <a:r>
              <a:rPr lang="zh-CN" altLang="zh-CN" sz="2800" dirty="0"/>
              <a:t>（</a:t>
            </a:r>
            <a:r>
              <a:rPr lang="en-US" altLang="zh-CN" sz="2800" dirty="0"/>
              <a:t>2</a:t>
            </a:r>
            <a:r>
              <a:rPr lang="zh-CN" altLang="zh-CN" sz="2800" dirty="0"/>
              <a:t>）</a:t>
            </a:r>
            <a:r>
              <a:rPr lang="zh-CN" altLang="zh-CN" sz="2800" dirty="0">
                <a:solidFill>
                  <a:srgbClr val="FF0000"/>
                </a:solidFill>
              </a:rPr>
              <a:t>缺乏交互性</a:t>
            </a:r>
            <a:r>
              <a:rPr lang="zh-CN" altLang="zh-CN" sz="2800" dirty="0"/>
              <a:t>。交互性就是用户与系统直接进行人机</a:t>
            </a:r>
            <a:r>
              <a:rPr lang="en-US" altLang="zh-CN" sz="2800" dirty="0"/>
              <a:t>“</a:t>
            </a:r>
            <a:r>
              <a:rPr lang="zh-CN" altLang="zh-CN" sz="2800" dirty="0"/>
              <a:t>对话</a:t>
            </a:r>
            <a:r>
              <a:rPr lang="en-US" altLang="zh-CN" sz="2800" dirty="0"/>
              <a:t>”</a:t>
            </a:r>
            <a:r>
              <a:rPr lang="zh-CN" altLang="en-US" sz="2800" dirty="0"/>
              <a:t>，</a:t>
            </a:r>
            <a:r>
              <a:rPr lang="zh-CN" altLang="zh-CN" sz="2800" dirty="0"/>
              <a:t>用户决定着系统的下一步操作。多道批处理系统不允许用户的干预，对程序的修改和调试带来极大的不便。</a:t>
            </a:r>
          </a:p>
        </p:txBody>
      </p:sp>
    </p:spTree>
    <p:custDataLst>
      <p:tags r:id="rId1"/>
    </p:custDataLst>
    <p:extLst>
      <p:ext uri="{BB962C8B-B14F-4D97-AF65-F5344CB8AC3E}">
        <p14:creationId xmlns:p14="http://schemas.microsoft.com/office/powerpoint/2010/main" val="1927873431"/>
      </p:ext>
    </p:ext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076395" y="114370"/>
            <a:ext cx="10969200" cy="705600"/>
          </a:xfrm>
        </p:spPr>
        <p:txBody>
          <a:bodyPr>
            <a:normAutofit/>
          </a:bodyPr>
          <a:lstStyle/>
          <a:p>
            <a:r>
              <a:rPr lang="en-US" altLang="zh-CN" dirty="0"/>
              <a:t>1</a:t>
            </a:r>
            <a:r>
              <a:rPr lang="en-US" altLang="zh-CN" dirty="0">
                <a:sym typeface="+mn-ea"/>
              </a:rPr>
              <a:t>.2.3  </a:t>
            </a:r>
            <a:r>
              <a:rPr lang="zh-CN" altLang="en-US" dirty="0"/>
              <a:t>多道程序批处理系统</a:t>
            </a:r>
          </a:p>
        </p:txBody>
      </p:sp>
      <p:sp>
        <p:nvSpPr>
          <p:cNvPr id="4" name="内容占位符 2"/>
          <p:cNvSpPr txBox="1">
            <a:spLocks/>
          </p:cNvSpPr>
          <p:nvPr/>
        </p:nvSpPr>
        <p:spPr>
          <a:xfrm>
            <a:off x="358815" y="1030147"/>
            <a:ext cx="11384973" cy="5680135"/>
          </a:xfrm>
          <a:prstGeom prst="rect">
            <a:avLst/>
          </a:prstGeom>
        </p:spPr>
        <p:txBody>
          <a:bodyPr vert="horz" lIns="90000" tIns="46800" rIns="90000" bIns="46800" rtlCol="0">
            <a:normAutofit fontScale="97500"/>
          </a:bodyPr>
          <a:lstStyle>
            <a:lvl1pPr marL="228600" marR="0" lvl="0" indent="-228600" algn="l" defTabSz="914400" rtl="0" eaLnBrk="1" fontAlgn="auto" latinLnBrk="0" hangingPunct="1">
              <a:lnSpc>
                <a:spcPct val="130000"/>
              </a:lnSpc>
              <a:spcBef>
                <a:spcPts val="0"/>
              </a:spcBef>
              <a:spcAft>
                <a:spcPts val="1000"/>
              </a:spcAft>
              <a:buClr>
                <a:srgbClr val="2094CE"/>
              </a:buClr>
              <a:buSzPct val="80000"/>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Clr>
                <a:srgbClr val="FF9800"/>
              </a:buClr>
              <a:buSzPct val="90000"/>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600" b="1" dirty="0"/>
              <a:t>4. </a:t>
            </a:r>
            <a:r>
              <a:rPr lang="zh-CN" altLang="zh-CN" sz="2600" b="1" dirty="0"/>
              <a:t>多道</a:t>
            </a:r>
            <a:r>
              <a:rPr lang="zh-CN" altLang="en-US" sz="2600" b="1" dirty="0"/>
              <a:t>程序</a:t>
            </a:r>
            <a:r>
              <a:rPr lang="zh-CN" altLang="zh-CN" sz="2600" b="1" dirty="0"/>
              <a:t>批处理系统</a:t>
            </a:r>
            <a:r>
              <a:rPr lang="zh-CN" altLang="en-US" sz="2600" b="1" dirty="0"/>
              <a:t>存在</a:t>
            </a:r>
            <a:r>
              <a:rPr lang="zh-CN" altLang="zh-CN" sz="2600" b="1" dirty="0"/>
              <a:t>的</a:t>
            </a:r>
            <a:r>
              <a:rPr lang="zh-CN" altLang="en-US" sz="2600" b="1" dirty="0"/>
              <a:t>问题</a:t>
            </a:r>
            <a:endParaRPr lang="zh-CN" altLang="zh-CN" sz="2600" dirty="0"/>
          </a:p>
          <a:p>
            <a:pPr marL="0" indent="0">
              <a:buNone/>
            </a:pPr>
            <a:r>
              <a:rPr lang="zh-CN" altLang="zh-CN" sz="2600" dirty="0"/>
              <a:t>（</a:t>
            </a:r>
            <a:r>
              <a:rPr lang="en-US" altLang="zh-CN" sz="2600" dirty="0"/>
              <a:t>1</a:t>
            </a:r>
            <a:r>
              <a:rPr lang="zh-CN" altLang="zh-CN" sz="2600" dirty="0"/>
              <a:t>）</a:t>
            </a:r>
            <a:r>
              <a:rPr lang="zh-CN" altLang="zh-CN" sz="2600" dirty="0">
                <a:solidFill>
                  <a:srgbClr val="0000FF"/>
                </a:solidFill>
              </a:rPr>
              <a:t>同步与互斥</a:t>
            </a:r>
            <a:r>
              <a:rPr lang="zh-CN" altLang="en-US" sz="2600" dirty="0">
                <a:solidFill>
                  <a:srgbClr val="0000FF"/>
                </a:solidFill>
              </a:rPr>
              <a:t>：</a:t>
            </a:r>
            <a:r>
              <a:rPr lang="zh-CN" altLang="zh-CN" sz="2600" dirty="0"/>
              <a:t>并行运行的程序要共享计算机系统的硬件和软件资源，既有对资源的竞争，但又须相互同步</a:t>
            </a:r>
            <a:r>
              <a:rPr lang="en-US" altLang="zh-CN" sz="2600" dirty="0"/>
              <a:t> </a:t>
            </a:r>
            <a:endParaRPr lang="zh-CN" altLang="zh-CN" sz="2600" dirty="0"/>
          </a:p>
          <a:p>
            <a:pPr marL="0" indent="0">
              <a:buNone/>
            </a:pPr>
            <a:r>
              <a:rPr lang="zh-CN" altLang="zh-CN" sz="2600" dirty="0"/>
              <a:t>（</a:t>
            </a:r>
            <a:r>
              <a:rPr lang="en-US" altLang="zh-CN" sz="2600" dirty="0"/>
              <a:t>2</a:t>
            </a:r>
            <a:r>
              <a:rPr lang="zh-CN" altLang="zh-CN" sz="2600" dirty="0"/>
              <a:t>）</a:t>
            </a:r>
            <a:r>
              <a:rPr lang="zh-CN" altLang="zh-CN" sz="2600" dirty="0">
                <a:solidFill>
                  <a:srgbClr val="0000FF"/>
                </a:solidFill>
              </a:rPr>
              <a:t>内存管理</a:t>
            </a:r>
            <a:r>
              <a:rPr lang="zh-CN" altLang="en-US" sz="2600" dirty="0">
                <a:solidFill>
                  <a:srgbClr val="0000FF"/>
                </a:solidFill>
              </a:rPr>
              <a:t>：</a:t>
            </a:r>
            <a:r>
              <a:rPr lang="zh-CN" altLang="zh-CN" sz="2600" dirty="0"/>
              <a:t>多道程序的增加，出现了内存不够用的问题，提高内存的使用效率也成为关键。</a:t>
            </a:r>
            <a:r>
              <a:rPr lang="en-US" altLang="zh-CN" sz="2600" dirty="0"/>
              <a:t> </a:t>
            </a:r>
            <a:endParaRPr lang="zh-CN" altLang="zh-CN" sz="2600" dirty="0"/>
          </a:p>
          <a:p>
            <a:pPr marL="0" indent="0">
              <a:buNone/>
            </a:pPr>
            <a:r>
              <a:rPr lang="zh-CN" altLang="zh-CN" sz="2600" dirty="0"/>
              <a:t>（</a:t>
            </a:r>
            <a:r>
              <a:rPr lang="en-US" altLang="zh-CN" sz="2600" dirty="0"/>
              <a:t>3</a:t>
            </a:r>
            <a:r>
              <a:rPr lang="zh-CN" altLang="zh-CN" sz="2600" dirty="0"/>
              <a:t>）</a:t>
            </a:r>
            <a:r>
              <a:rPr lang="zh-CN" altLang="zh-CN" sz="2600" dirty="0">
                <a:solidFill>
                  <a:srgbClr val="0000FF"/>
                </a:solidFill>
              </a:rPr>
              <a:t>内存保护</a:t>
            </a:r>
            <a:r>
              <a:rPr lang="zh-CN" altLang="en-US" sz="2600" dirty="0">
                <a:solidFill>
                  <a:srgbClr val="0000FF"/>
                </a:solidFill>
              </a:rPr>
              <a:t>：</a:t>
            </a:r>
            <a:r>
              <a:rPr lang="zh-CN" altLang="zh-CN" sz="2600" dirty="0"/>
              <a:t>多道程序存在于内存，保证系统程序存储区和各用户程序存储区的安全可靠</a:t>
            </a:r>
            <a:r>
              <a:rPr lang="en-US" altLang="zh-CN" sz="2600" dirty="0"/>
              <a:t> </a:t>
            </a:r>
            <a:r>
              <a:rPr lang="zh-CN" altLang="zh-CN" sz="2600" dirty="0"/>
              <a:t>。</a:t>
            </a:r>
            <a:endParaRPr lang="en-US" altLang="zh-CN" sz="2600" dirty="0"/>
          </a:p>
          <a:p>
            <a:pPr marL="0" indent="0">
              <a:buNone/>
            </a:pPr>
            <a:r>
              <a:rPr lang="en-US" altLang="zh-CN" sz="2600" dirty="0"/>
              <a:t>       </a:t>
            </a:r>
            <a:r>
              <a:rPr lang="zh-CN" altLang="zh-CN" sz="2600" dirty="0"/>
              <a:t>先后出现了</a:t>
            </a:r>
            <a:r>
              <a:rPr lang="zh-CN" altLang="zh-CN" sz="2600" dirty="0">
                <a:solidFill>
                  <a:srgbClr val="0000FF"/>
                </a:solidFill>
              </a:rPr>
              <a:t>作业调度管理、处理机管理、存储器管理、设备管理、文件管理</a:t>
            </a:r>
            <a:r>
              <a:rPr lang="zh-CN" altLang="zh-CN" sz="2600" dirty="0"/>
              <a:t>等功能，这些功能的出现标志着操作系统渐趋成熟。</a:t>
            </a:r>
          </a:p>
          <a:p>
            <a:endParaRPr lang="zh-CN" altLang="zh-CN" sz="2600" dirty="0"/>
          </a:p>
        </p:txBody>
      </p:sp>
    </p:spTree>
    <p:custDataLst>
      <p:tags r:id="rId1"/>
    </p:custDataLst>
    <p:extLst>
      <p:ext uri="{BB962C8B-B14F-4D97-AF65-F5344CB8AC3E}">
        <p14:creationId xmlns:p14="http://schemas.microsoft.com/office/powerpoint/2010/main" val="283898591"/>
      </p:ext>
    </p:ext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076395" y="114370"/>
            <a:ext cx="10969200" cy="705600"/>
          </a:xfrm>
        </p:spPr>
        <p:txBody>
          <a:bodyPr>
            <a:normAutofit/>
          </a:bodyPr>
          <a:lstStyle/>
          <a:p>
            <a:r>
              <a:rPr lang="en-US" altLang="zh-CN" dirty="0"/>
              <a:t>1</a:t>
            </a:r>
            <a:r>
              <a:rPr lang="en-US" altLang="zh-CN" dirty="0">
                <a:sym typeface="+mn-ea"/>
              </a:rPr>
              <a:t>.2.4  </a:t>
            </a:r>
            <a:r>
              <a:rPr lang="zh-CN" altLang="en-US" dirty="0"/>
              <a:t>分时系统</a:t>
            </a:r>
          </a:p>
        </p:txBody>
      </p:sp>
      <p:sp>
        <p:nvSpPr>
          <p:cNvPr id="4" name="内容占位符 2"/>
          <p:cNvSpPr txBox="1">
            <a:spLocks/>
          </p:cNvSpPr>
          <p:nvPr/>
        </p:nvSpPr>
        <p:spPr>
          <a:xfrm>
            <a:off x="608330" y="1109341"/>
            <a:ext cx="10968990" cy="2860494"/>
          </a:xfrm>
          <a:prstGeom prst="rect">
            <a:avLst/>
          </a:prstGeom>
        </p:spPr>
        <p:txBody>
          <a:bodyPr vert="horz" lIns="90000" tIns="46800" rIns="90000" bIns="46800" rtlCol="0">
            <a:normAutofit fontScale="82500" lnSpcReduction="20000"/>
          </a:bodyPr>
          <a:lstStyle>
            <a:lvl1pPr marL="228600" marR="0" lvl="0" indent="-228600" algn="l" defTabSz="914400" rtl="0" eaLnBrk="1" fontAlgn="auto" latinLnBrk="0" hangingPunct="1">
              <a:lnSpc>
                <a:spcPct val="130000"/>
              </a:lnSpc>
              <a:spcBef>
                <a:spcPts val="0"/>
              </a:spcBef>
              <a:spcAft>
                <a:spcPts val="1000"/>
              </a:spcAft>
              <a:buClr>
                <a:srgbClr val="2094CE"/>
              </a:buClr>
              <a:buSzPct val="80000"/>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Clr>
                <a:srgbClr val="FF9800"/>
              </a:buClr>
              <a:buSzPct val="90000"/>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2900" b="1" dirty="0"/>
              <a:t> 1. </a:t>
            </a:r>
            <a:r>
              <a:rPr lang="zh-CN" altLang="en-US" sz="2900" b="1" dirty="0"/>
              <a:t>分时系统的产生</a:t>
            </a:r>
            <a:endParaRPr lang="en-US" altLang="zh-CN" sz="2900" b="1" dirty="0"/>
          </a:p>
          <a:p>
            <a:pPr marL="0" indent="0">
              <a:lnSpc>
                <a:spcPct val="150000"/>
              </a:lnSpc>
              <a:buNone/>
            </a:pPr>
            <a:r>
              <a:rPr lang="en-US" altLang="zh-CN" sz="2900" dirty="0"/>
              <a:t>      </a:t>
            </a:r>
            <a:r>
              <a:rPr lang="zh-CN" altLang="zh-CN" sz="2900" dirty="0"/>
              <a:t>多道批处理系统的出现有效地提高了系统资源的利用率，但是却</a:t>
            </a:r>
            <a:r>
              <a:rPr lang="zh-CN" altLang="zh-CN" sz="2900" dirty="0">
                <a:solidFill>
                  <a:srgbClr val="0000FF"/>
                </a:solidFill>
              </a:rPr>
              <a:t>丢失了</a:t>
            </a:r>
            <a:r>
              <a:rPr lang="zh-CN" altLang="zh-CN" sz="2900" dirty="0"/>
              <a:t>手工操作阶段的</a:t>
            </a:r>
            <a:r>
              <a:rPr lang="en-US" altLang="zh-CN" sz="2900" dirty="0">
                <a:solidFill>
                  <a:srgbClr val="0000FF"/>
                </a:solidFill>
              </a:rPr>
              <a:t>“</a:t>
            </a:r>
            <a:r>
              <a:rPr lang="zh-CN" altLang="zh-CN" sz="2900" dirty="0">
                <a:solidFill>
                  <a:srgbClr val="0000FF"/>
                </a:solidFill>
              </a:rPr>
              <a:t>交互性</a:t>
            </a:r>
            <a:r>
              <a:rPr lang="en-US" altLang="zh-CN" sz="2900" dirty="0">
                <a:solidFill>
                  <a:srgbClr val="0000FF"/>
                </a:solidFill>
              </a:rPr>
              <a:t>”</a:t>
            </a:r>
            <a:r>
              <a:rPr lang="zh-CN" altLang="zh-CN" sz="2900" dirty="0"/>
              <a:t>的优点</a:t>
            </a:r>
            <a:r>
              <a:rPr lang="zh-CN" altLang="en-US" sz="2900" dirty="0"/>
              <a:t>，</a:t>
            </a:r>
            <a:r>
              <a:rPr lang="zh-CN" altLang="zh-CN" sz="2900" dirty="0"/>
              <a:t>所以会使用户在一定程度上感觉不方便。</a:t>
            </a:r>
            <a:endParaRPr lang="en-US" altLang="zh-CN" sz="2900" dirty="0"/>
          </a:p>
          <a:p>
            <a:pPr marL="0" indent="0">
              <a:lnSpc>
                <a:spcPct val="150000"/>
              </a:lnSpc>
              <a:buNone/>
            </a:pPr>
            <a:r>
              <a:rPr lang="en-US" altLang="zh-CN" sz="2900" dirty="0"/>
              <a:t>     “</a:t>
            </a:r>
            <a:r>
              <a:rPr lang="zh-CN" altLang="zh-CN" sz="2900" dirty="0"/>
              <a:t>方便性</a:t>
            </a:r>
            <a:r>
              <a:rPr lang="en-US" altLang="zh-CN" sz="2900" dirty="0"/>
              <a:t>”</a:t>
            </a:r>
            <a:r>
              <a:rPr lang="zh-CN" altLang="zh-CN" sz="2900" dirty="0"/>
              <a:t>也是操作系统追求实现的重要目标之一，所以随之出现了以多道程序设计技术为基础的交互式系统，即</a:t>
            </a:r>
            <a:r>
              <a:rPr lang="en-US" altLang="zh-CN" sz="2900" b="1" dirty="0"/>
              <a:t>“</a:t>
            </a:r>
            <a:r>
              <a:rPr lang="zh-CN" altLang="zh-CN" sz="2900" b="1" dirty="0"/>
              <a:t>分时系统</a:t>
            </a:r>
            <a:r>
              <a:rPr lang="en-US" altLang="zh-CN" sz="2900" b="1" dirty="0"/>
              <a:t>”</a:t>
            </a:r>
            <a:r>
              <a:rPr lang="zh-CN" altLang="zh-CN" sz="2900" dirty="0"/>
              <a:t>。</a:t>
            </a:r>
          </a:p>
          <a:p>
            <a:pPr>
              <a:lnSpc>
                <a:spcPct val="150000"/>
              </a:lnSpc>
            </a:pPr>
            <a:endParaRPr lang="zh-CN" altLang="zh-CN" sz="2600" dirty="0"/>
          </a:p>
        </p:txBody>
      </p:sp>
      <p:pic>
        <p:nvPicPr>
          <p:cNvPr id="3" name="图片 2">
            <a:extLst>
              <a:ext uri="{FF2B5EF4-FFF2-40B4-BE49-F238E27FC236}">
                <a16:creationId xmlns:a16="http://schemas.microsoft.com/office/drawing/2014/main" id="{DF758DE3-B2C9-B171-D754-2337B317539D}"/>
              </a:ext>
            </a:extLst>
          </p:cNvPr>
          <p:cNvPicPr>
            <a:picLocks noChangeAspect="1"/>
          </p:cNvPicPr>
          <p:nvPr/>
        </p:nvPicPr>
        <p:blipFill>
          <a:blip r:embed="rId3"/>
          <a:stretch>
            <a:fillRect/>
          </a:stretch>
        </p:blipFill>
        <p:spPr>
          <a:xfrm>
            <a:off x="2536825" y="3759921"/>
            <a:ext cx="5648076" cy="2895382"/>
          </a:xfrm>
          <a:prstGeom prst="rect">
            <a:avLst/>
          </a:prstGeom>
        </p:spPr>
      </p:pic>
    </p:spTree>
    <p:custDataLst>
      <p:tags r:id="rId1"/>
    </p:custDataLst>
    <p:extLst>
      <p:ext uri="{BB962C8B-B14F-4D97-AF65-F5344CB8AC3E}">
        <p14:creationId xmlns:p14="http://schemas.microsoft.com/office/powerpoint/2010/main" val="3175945412"/>
      </p:ext>
    </p:ext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4FC594D-5E3F-0859-9B9F-D43A8CC7A836}"/>
              </a:ext>
            </a:extLst>
          </p:cNvPr>
          <p:cNvSpPr>
            <a:spLocks noGrp="1"/>
          </p:cNvSpPr>
          <p:nvPr>
            <p:ph idx="1"/>
          </p:nvPr>
        </p:nvSpPr>
        <p:spPr>
          <a:xfrm>
            <a:off x="608330" y="961901"/>
            <a:ext cx="10968990" cy="5287769"/>
          </a:xfrm>
        </p:spPr>
        <p:txBody>
          <a:bodyPr>
            <a:normAutofit fontScale="92500" lnSpcReduction="10000"/>
          </a:bodyPr>
          <a:lstStyle/>
          <a:p>
            <a:pPr marL="0" indent="0">
              <a:buNone/>
            </a:pPr>
            <a:r>
              <a:rPr lang="zh-CN" altLang="en-US" sz="4400" dirty="0">
                <a:solidFill>
                  <a:srgbClr val="0000FF"/>
                </a:solidFill>
              </a:rPr>
              <a:t>课程目标</a:t>
            </a:r>
            <a:endParaRPr lang="en-US" altLang="zh-CN" sz="4400" dirty="0">
              <a:solidFill>
                <a:srgbClr val="0000FF"/>
              </a:solidFill>
            </a:endParaRPr>
          </a:p>
          <a:p>
            <a:pPr marL="457200" indent="-457200">
              <a:buClr>
                <a:srgbClr val="0000FF"/>
              </a:buClr>
              <a:buSzPct val="100000"/>
              <a:buFont typeface="+mj-lt"/>
              <a:buAutoNum type="arabicPeriod"/>
            </a:pPr>
            <a:r>
              <a:rPr lang="zh-CN" altLang="zh-CN" sz="3200" kern="100" dirty="0">
                <a:effectLst/>
                <a:latin typeface="+mn-ea"/>
                <a:ea typeface="+mn-ea"/>
                <a:cs typeface="仿宋" panose="02010609060101010101" pitchFamily="49" charset="-122"/>
              </a:rPr>
              <a:t>掌握操作系统基本概念、工作原理、实现技术及其应用，理解操作系统的设计思想和理念。</a:t>
            </a:r>
            <a:endParaRPr lang="en-US" altLang="zh-CN" sz="3200" kern="100" dirty="0">
              <a:effectLst/>
              <a:latin typeface="+mn-ea"/>
              <a:ea typeface="+mn-ea"/>
              <a:cs typeface="仿宋" panose="02010609060101010101" pitchFamily="49" charset="-122"/>
            </a:endParaRPr>
          </a:p>
          <a:p>
            <a:pPr marL="457200" indent="-457200">
              <a:buClr>
                <a:srgbClr val="0000FF"/>
              </a:buClr>
              <a:buSzPct val="100000"/>
              <a:buFont typeface="+mj-lt"/>
              <a:buAutoNum type="arabicPeriod"/>
            </a:pPr>
            <a:r>
              <a:rPr lang="zh-CN" altLang="en-US" sz="3200" kern="100" dirty="0">
                <a:effectLst/>
                <a:latin typeface="+mn-ea"/>
                <a:ea typeface="+mn-ea"/>
                <a:cs typeface="仿宋" panose="02010609060101010101" pitchFamily="49" charset="-122"/>
              </a:rPr>
              <a:t>学习操作系统设计</a:t>
            </a:r>
            <a:r>
              <a:rPr lang="zh-CN" altLang="en-US" sz="3200" kern="100" dirty="0">
                <a:latin typeface="+mn-ea"/>
                <a:ea typeface="+mn-ea"/>
                <a:cs typeface="仿宋" panose="02010609060101010101" pitchFamily="49" charset="-122"/>
              </a:rPr>
              <a:t>知识及其</a:t>
            </a:r>
            <a:r>
              <a:rPr lang="zh-CN" altLang="en-US" sz="3200" kern="100" dirty="0">
                <a:effectLst/>
                <a:latin typeface="+mn-ea"/>
                <a:ea typeface="+mn-ea"/>
                <a:cs typeface="仿宋" panose="02010609060101010101" pitchFamily="49" charset="-122"/>
              </a:rPr>
              <a:t>蕴含的思维方式</a:t>
            </a:r>
            <a:r>
              <a:rPr lang="zh-CN" altLang="zh-CN" sz="3200" kern="100" dirty="0">
                <a:effectLst/>
                <a:latin typeface="+mn-ea"/>
                <a:ea typeface="+mn-ea"/>
                <a:cs typeface="仿宋" panose="02010609060101010101" pitchFamily="49" charset="-122"/>
              </a:rPr>
              <a:t>，</a:t>
            </a:r>
            <a:r>
              <a:rPr lang="zh-CN" altLang="en-US" sz="3200" kern="100" dirty="0">
                <a:latin typeface="+mn-ea"/>
                <a:ea typeface="+mn-ea"/>
                <a:cs typeface="仿宋" panose="02010609060101010101" pitchFamily="49" charset="-122"/>
              </a:rPr>
              <a:t>如</a:t>
            </a:r>
            <a:r>
              <a:rPr lang="zh-CN" altLang="en-US" sz="3200" kern="100" dirty="0">
                <a:effectLst/>
                <a:latin typeface="+mn-ea"/>
                <a:ea typeface="+mn-ea"/>
                <a:cs typeface="仿宋" panose="02010609060101010101" pitchFamily="49" charset="-122"/>
              </a:rPr>
              <a:t>创新理念、辩证思维、科学精神，用于</a:t>
            </a:r>
            <a:r>
              <a:rPr lang="zh-CN" altLang="zh-CN" sz="3200" kern="100" dirty="0">
                <a:effectLst/>
                <a:latin typeface="+mn-ea"/>
                <a:ea typeface="+mn-ea"/>
                <a:cs typeface="仿宋" panose="02010609060101010101" pitchFamily="49" charset="-122"/>
              </a:rPr>
              <a:t>分析</a:t>
            </a:r>
            <a:r>
              <a:rPr lang="zh-CN" altLang="en-US" sz="3200" kern="100" dirty="0">
                <a:effectLst/>
                <a:latin typeface="+mn-ea"/>
                <a:ea typeface="+mn-ea"/>
                <a:cs typeface="仿宋" panose="02010609060101010101" pitchFamily="49" charset="-122"/>
              </a:rPr>
              <a:t>和</a:t>
            </a:r>
            <a:r>
              <a:rPr lang="zh-CN" altLang="zh-CN" sz="3200" kern="100" dirty="0">
                <a:effectLst/>
                <a:latin typeface="+mn-ea"/>
                <a:ea typeface="+mn-ea"/>
                <a:cs typeface="仿宋" panose="02010609060101010101" pitchFamily="49" charset="-122"/>
              </a:rPr>
              <a:t>解决</a:t>
            </a:r>
            <a:r>
              <a:rPr lang="zh-CN" altLang="en-US" sz="3200" kern="100" dirty="0">
                <a:effectLst/>
                <a:latin typeface="+mn-ea"/>
                <a:ea typeface="+mn-ea"/>
                <a:cs typeface="仿宋" panose="02010609060101010101" pitchFamily="49" charset="-122"/>
              </a:rPr>
              <a:t>实际</a:t>
            </a:r>
            <a:r>
              <a:rPr lang="zh-CN" altLang="zh-CN" sz="3200" kern="100" dirty="0">
                <a:effectLst/>
                <a:latin typeface="+mn-ea"/>
                <a:ea typeface="+mn-ea"/>
                <a:cs typeface="仿宋" panose="02010609060101010101" pitchFamily="49" charset="-122"/>
              </a:rPr>
              <a:t>问题</a:t>
            </a:r>
            <a:r>
              <a:rPr lang="zh-CN" altLang="en-US" sz="3200" kern="100" dirty="0">
                <a:effectLst/>
                <a:latin typeface="+mn-ea"/>
                <a:ea typeface="+mn-ea"/>
                <a:cs typeface="仿宋" panose="02010609060101010101" pitchFamily="49" charset="-122"/>
              </a:rPr>
              <a:t>。</a:t>
            </a:r>
            <a:endParaRPr lang="en-US" altLang="zh-CN" sz="3200" kern="100" dirty="0">
              <a:effectLst/>
              <a:latin typeface="+mn-ea"/>
              <a:ea typeface="+mn-ea"/>
              <a:cs typeface="仿宋" panose="02010609060101010101" pitchFamily="49" charset="-122"/>
            </a:endParaRPr>
          </a:p>
          <a:p>
            <a:pPr marL="457200" indent="-457200">
              <a:buClr>
                <a:srgbClr val="0000FF"/>
              </a:buClr>
              <a:buSzPct val="100000"/>
              <a:buFont typeface="+mj-lt"/>
              <a:buAutoNum type="arabicPeriod"/>
            </a:pPr>
            <a:r>
              <a:rPr lang="zh-CN" altLang="en-US" sz="3200" kern="100" dirty="0">
                <a:effectLst/>
                <a:latin typeface="+mn-ea"/>
                <a:ea typeface="+mn-ea"/>
                <a:cs typeface="仿宋" panose="02010609060101010101" pitchFamily="49" charset="-122"/>
              </a:rPr>
              <a:t>建立计算机系统观和发展观。</a:t>
            </a:r>
            <a:r>
              <a:rPr lang="zh-CN" altLang="zh-CN" sz="3200" kern="100" dirty="0">
                <a:effectLst/>
                <a:latin typeface="+mn-ea"/>
                <a:ea typeface="+mn-ea"/>
                <a:cs typeface="仿宋" panose="02010609060101010101" pitchFamily="49" charset="-122"/>
              </a:rPr>
              <a:t>对操作系统的存在问题和发展趋势形成自己的认识，</a:t>
            </a:r>
            <a:r>
              <a:rPr lang="zh-CN" altLang="en-US" sz="3200" kern="100" dirty="0">
                <a:effectLst/>
                <a:latin typeface="+mn-ea"/>
                <a:ea typeface="+mn-ea"/>
                <a:cs typeface="仿宋" panose="02010609060101010101" pitchFamily="49" charset="-122"/>
              </a:rPr>
              <a:t>对国产操作系统的发展和推广作出自己的努力。</a:t>
            </a:r>
            <a:endParaRPr lang="zh-CN" altLang="zh-CN" sz="4800" kern="100" dirty="0">
              <a:effectLst/>
              <a:latin typeface="+mn-ea"/>
              <a:ea typeface="+mn-ea"/>
            </a:endParaRPr>
          </a:p>
        </p:txBody>
      </p:sp>
    </p:spTree>
    <p:extLst>
      <p:ext uri="{BB962C8B-B14F-4D97-AF65-F5344CB8AC3E}">
        <p14:creationId xmlns:p14="http://schemas.microsoft.com/office/powerpoint/2010/main" val="1089974820"/>
      </p:ext>
    </p:ext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076395" y="114370"/>
            <a:ext cx="10969200" cy="705600"/>
          </a:xfrm>
        </p:spPr>
        <p:txBody>
          <a:bodyPr>
            <a:normAutofit/>
          </a:bodyPr>
          <a:lstStyle/>
          <a:p>
            <a:r>
              <a:rPr lang="en-US" altLang="zh-CN" dirty="0"/>
              <a:t>1</a:t>
            </a:r>
            <a:r>
              <a:rPr lang="en-US" altLang="zh-CN" dirty="0">
                <a:sym typeface="+mn-ea"/>
              </a:rPr>
              <a:t>.2.4  </a:t>
            </a:r>
            <a:r>
              <a:rPr lang="zh-CN" altLang="en-US" dirty="0"/>
              <a:t>分时系统</a:t>
            </a:r>
          </a:p>
        </p:txBody>
      </p:sp>
      <p:sp>
        <p:nvSpPr>
          <p:cNvPr id="4" name="内容占位符 2"/>
          <p:cNvSpPr txBox="1">
            <a:spLocks/>
          </p:cNvSpPr>
          <p:nvPr/>
        </p:nvSpPr>
        <p:spPr>
          <a:xfrm>
            <a:off x="455443" y="1098323"/>
            <a:ext cx="10968990" cy="2681938"/>
          </a:xfrm>
          <a:prstGeom prst="rect">
            <a:avLst/>
          </a:prstGeom>
        </p:spPr>
        <p:txBody>
          <a:bodyPr vert="horz" lIns="90000" tIns="46800" rIns="90000" bIns="46800" rtlCol="0">
            <a:normAutofit fontScale="82500" lnSpcReduction="10000"/>
          </a:bodyPr>
          <a:lstStyle>
            <a:lvl1pPr marL="228600" marR="0" lvl="0" indent="-228600" algn="l" defTabSz="914400" rtl="0" eaLnBrk="1" fontAlgn="auto" latinLnBrk="0" hangingPunct="1">
              <a:lnSpc>
                <a:spcPct val="130000"/>
              </a:lnSpc>
              <a:spcBef>
                <a:spcPts val="0"/>
              </a:spcBef>
              <a:spcAft>
                <a:spcPts val="1000"/>
              </a:spcAft>
              <a:buClr>
                <a:srgbClr val="2094CE"/>
              </a:buClr>
              <a:buSzPct val="80000"/>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Clr>
                <a:srgbClr val="FF9800"/>
              </a:buClr>
              <a:buSzPct val="90000"/>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3600" b="1" dirty="0"/>
              <a:t>    2. </a:t>
            </a:r>
            <a:r>
              <a:rPr lang="zh-CN" altLang="en-US" sz="3600" b="1" dirty="0"/>
              <a:t>分时系统的实现方法（</a:t>
            </a:r>
            <a:r>
              <a:rPr lang="zh-CN" altLang="en-US" sz="3600" b="1" dirty="0">
                <a:solidFill>
                  <a:srgbClr val="0000FF"/>
                </a:solidFill>
              </a:rPr>
              <a:t>分时技术</a:t>
            </a:r>
            <a:r>
              <a:rPr lang="zh-CN" altLang="en-US" sz="3600" b="1" dirty="0"/>
              <a:t>）</a:t>
            </a:r>
            <a:endParaRPr lang="en-US" altLang="zh-CN" sz="3600" b="1" dirty="0"/>
          </a:p>
          <a:p>
            <a:pPr marL="0" indent="0">
              <a:lnSpc>
                <a:spcPct val="160000"/>
              </a:lnSpc>
              <a:buNone/>
            </a:pPr>
            <a:r>
              <a:rPr lang="en-US" altLang="zh-CN" sz="2800" dirty="0"/>
              <a:t>      </a:t>
            </a:r>
            <a:r>
              <a:rPr lang="zh-CN" altLang="zh-CN" sz="3200" dirty="0">
                <a:solidFill>
                  <a:srgbClr val="0000FF"/>
                </a:solidFill>
              </a:rPr>
              <a:t>利用时钟系统把</a:t>
            </a:r>
            <a:r>
              <a:rPr lang="en-US" altLang="zh-CN" sz="3200" dirty="0">
                <a:solidFill>
                  <a:srgbClr val="FF0000"/>
                </a:solidFill>
              </a:rPr>
              <a:t>CPU</a:t>
            </a:r>
            <a:r>
              <a:rPr lang="zh-CN" altLang="zh-CN" sz="3200" dirty="0">
                <a:solidFill>
                  <a:srgbClr val="FF0000"/>
                </a:solidFill>
              </a:rPr>
              <a:t>时间分成一个一个的时间片</a:t>
            </a:r>
            <a:r>
              <a:rPr lang="zh-CN" altLang="zh-CN" sz="3200" dirty="0">
                <a:solidFill>
                  <a:srgbClr val="0000FF"/>
                </a:solidFill>
              </a:rPr>
              <a:t>，操作系统</a:t>
            </a:r>
            <a:r>
              <a:rPr lang="zh-CN" altLang="zh-CN" sz="3200" dirty="0">
                <a:solidFill>
                  <a:srgbClr val="FF0000"/>
                </a:solidFill>
              </a:rPr>
              <a:t>轮流</a:t>
            </a:r>
            <a:r>
              <a:rPr lang="zh-CN" altLang="zh-CN" sz="3200" dirty="0">
                <a:solidFill>
                  <a:srgbClr val="0000FF"/>
                </a:solidFill>
              </a:rPr>
              <a:t>地把每个时间片</a:t>
            </a:r>
            <a:r>
              <a:rPr lang="zh-CN" altLang="zh-CN" sz="3200" dirty="0">
                <a:solidFill>
                  <a:srgbClr val="FF0000"/>
                </a:solidFill>
              </a:rPr>
              <a:t>分给各个并发程序</a:t>
            </a:r>
            <a:r>
              <a:rPr lang="zh-CN" altLang="zh-CN" sz="3200" dirty="0">
                <a:solidFill>
                  <a:srgbClr val="0000FF"/>
                </a:solidFill>
              </a:rPr>
              <a:t>，每道程序一次只可运行一个时间片。</a:t>
            </a:r>
            <a:endParaRPr lang="en-US" altLang="zh-CN" sz="3200" dirty="0">
              <a:solidFill>
                <a:srgbClr val="0000FF"/>
              </a:solidFill>
            </a:endParaRPr>
          </a:p>
          <a:p>
            <a:pPr marL="0" indent="0">
              <a:buNone/>
            </a:pPr>
            <a:r>
              <a:rPr lang="en-US" altLang="zh-CN" dirty="0"/>
              <a:t>      </a:t>
            </a:r>
            <a:endParaRPr lang="zh-CN" altLang="zh-CN" dirty="0"/>
          </a:p>
        </p:txBody>
      </p:sp>
      <p:pic>
        <p:nvPicPr>
          <p:cNvPr id="3" name="Picture 4">
            <a:extLst>
              <a:ext uri="{FF2B5EF4-FFF2-40B4-BE49-F238E27FC236}">
                <a16:creationId xmlns:a16="http://schemas.microsoft.com/office/drawing/2014/main" id="{B2261EF0-315F-ABAF-C817-89F8DC7F78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688" y="4098954"/>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18BF6980-41C4-CB15-5FC5-4B2C59B8E2B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6406" t="16324" r="17132" b="12939"/>
          <a:stretch/>
        </p:blipFill>
        <p:spPr bwMode="auto">
          <a:xfrm>
            <a:off x="2877962" y="4546529"/>
            <a:ext cx="388871" cy="4138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ED4F3D17-143D-6613-5B48-106A815143D5}"/>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6406" t="16324" r="17132" b="12939"/>
          <a:stretch/>
        </p:blipFill>
        <p:spPr bwMode="auto">
          <a:xfrm>
            <a:off x="3310968" y="4562570"/>
            <a:ext cx="388871" cy="4138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7B4F623-E3FF-ABAA-A12F-0FABA0DE430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6406" t="16324" r="17132" b="12939"/>
          <a:stretch/>
        </p:blipFill>
        <p:spPr bwMode="auto">
          <a:xfrm>
            <a:off x="3745501" y="4546529"/>
            <a:ext cx="388871" cy="41388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BB7C5151-0B6E-9985-109A-D92FB0AEE36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6406" t="16324" r="17132" b="12939"/>
          <a:stretch/>
        </p:blipFill>
        <p:spPr bwMode="auto">
          <a:xfrm>
            <a:off x="4170409" y="4562570"/>
            <a:ext cx="388871" cy="413886"/>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BAD0EA9C-C98B-0430-130B-D4DB5AAACB24}"/>
              </a:ext>
            </a:extLst>
          </p:cNvPr>
          <p:cNvSpPr txBox="1"/>
          <p:nvPr/>
        </p:nvSpPr>
        <p:spPr>
          <a:xfrm>
            <a:off x="2618072" y="4562570"/>
            <a:ext cx="259890" cy="369332"/>
          </a:xfrm>
          <a:prstGeom prst="rect">
            <a:avLst/>
          </a:prstGeom>
          <a:noFill/>
        </p:spPr>
        <p:txBody>
          <a:bodyPr wrap="square" lIns="0" tIns="0" rIns="0" bIns="0" rtlCol="0">
            <a:spAutoFit/>
          </a:bodyPr>
          <a:lstStyle/>
          <a:p>
            <a:r>
              <a:rPr lang="en-US" altLang="zh-CN" sz="2400" b="1" dirty="0"/>
              <a:t>…</a:t>
            </a:r>
            <a:endParaRPr lang="zh-CN" altLang="en-US" sz="2400" b="1" dirty="0"/>
          </a:p>
        </p:txBody>
      </p:sp>
      <p:sp>
        <p:nvSpPr>
          <p:cNvPr id="10" name="文本框 9">
            <a:extLst>
              <a:ext uri="{FF2B5EF4-FFF2-40B4-BE49-F238E27FC236}">
                <a16:creationId xmlns:a16="http://schemas.microsoft.com/office/drawing/2014/main" id="{F1AE9F7E-311E-AE3D-BE7F-04BE08C2298D}"/>
              </a:ext>
            </a:extLst>
          </p:cNvPr>
          <p:cNvSpPr txBox="1"/>
          <p:nvPr/>
        </p:nvSpPr>
        <p:spPr>
          <a:xfrm>
            <a:off x="3542204" y="5038658"/>
            <a:ext cx="1256410" cy="369332"/>
          </a:xfrm>
          <a:prstGeom prst="rect">
            <a:avLst/>
          </a:prstGeom>
          <a:noFill/>
        </p:spPr>
        <p:txBody>
          <a:bodyPr wrap="square" rtlCol="0">
            <a:spAutoFit/>
          </a:bodyPr>
          <a:lstStyle/>
          <a:p>
            <a:r>
              <a:rPr lang="zh-CN" altLang="en-US" dirty="0"/>
              <a:t>程序队列</a:t>
            </a:r>
          </a:p>
        </p:txBody>
      </p:sp>
    </p:spTree>
    <p:custDataLst>
      <p:tags r:id="rId1"/>
    </p:custDataLst>
    <p:extLst>
      <p:ext uri="{BB962C8B-B14F-4D97-AF65-F5344CB8AC3E}">
        <p14:creationId xmlns:p14="http://schemas.microsoft.com/office/powerpoint/2010/main" val="1918870104"/>
      </p:ext>
    </p:ext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117 -0.00648 L 0.14167 0.00046 L 0.32175 0.00046 L 0.31927 0.26574 L -0.1875 0.26875 C -0.18724 0.17917 -0.18698 0.08982 -0.18672 0.00046 " pathEditMode="relative" rAng="0" ptsTypes="AAAAAA">
                                      <p:cBhvr>
                                        <p:cTn id="6" dur="3000" fill="hold"/>
                                        <p:tgtEl>
                                          <p:spTgt spid="8"/>
                                        </p:tgtEl>
                                        <p:attrNameLst>
                                          <p:attrName>ppt_x</p:attrName>
                                          <p:attrName>ppt_y</p:attrName>
                                        </p:attrNameLst>
                                      </p:cBhvr>
                                      <p:rCtr x="6823" y="13750"/>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0651 0.00856 L 0.22005 0.01412 L 0.36445 0.01134 L 0.36289 0.26944 L -0.1849 0.27106 L -0.18256 0.003 " pathEditMode="relative" rAng="0" ptsTypes="AAAAAA">
                                      <p:cBhvr>
                                        <p:cTn id="10" dur="3000" fill="hold"/>
                                        <p:tgtEl>
                                          <p:spTgt spid="7"/>
                                        </p:tgtEl>
                                        <p:attrNameLst>
                                          <p:attrName>ppt_x</p:attrName>
                                          <p:attrName>ppt_y</p:attrName>
                                        </p:attrNameLst>
                                      </p:cBhvr>
                                      <p:rCtr x="9622" y="12847"/>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00039 -0.00671 L 0.14063 0.00023 L 0.31758 0.00023 L 0.3151 0.27199 L -0.18242 0.27523 C -0.18242 0.18333 -0.18216 0.0919 -0.1819 0.00023 " pathEditMode="relative" rAng="0" ptsTypes="AAAAAA">
                                      <p:cBhvr>
                                        <p:cTn id="14" dur="3000" fill="hold"/>
                                        <p:tgtEl>
                                          <p:spTgt spid="6"/>
                                        </p:tgtEl>
                                        <p:attrNameLst>
                                          <p:attrName>ppt_x</p:attrName>
                                          <p:attrName>ppt_y</p:attrName>
                                        </p:attrNameLst>
                                      </p:cBhvr>
                                      <p:rCtr x="6719" y="14097"/>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3.125E-6 4.44444E-6 L 0.14037 0.00694 L 0.31732 0.00694 L 0.31485 0.27222 L -0.18294 0.27523 C -0.18281 0.18564 -0.18255 0.09629 -0.18229 0.00694 " pathEditMode="relative" rAng="0" ptsTypes="AAAAAA">
                                      <p:cBhvr>
                                        <p:cTn id="18" dur="3000" fill="hold"/>
                                        <p:tgtEl>
                                          <p:spTgt spid="5"/>
                                        </p:tgtEl>
                                        <p:attrNameLst>
                                          <p:attrName>ppt_x</p:attrName>
                                          <p:attrName>ppt_y</p:attrName>
                                        </p:attrNameLst>
                                      </p:cBhvr>
                                      <p:rCtr x="6719" y="1375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EA3E889-BF8F-661E-533F-E451BAA94DB7}"/>
              </a:ext>
            </a:extLst>
          </p:cNvPr>
          <p:cNvSpPr>
            <a:spLocks noGrp="1"/>
          </p:cNvSpPr>
          <p:nvPr>
            <p:ph idx="1"/>
          </p:nvPr>
        </p:nvSpPr>
        <p:spPr>
          <a:xfrm>
            <a:off x="619481" y="1717698"/>
            <a:ext cx="9784607" cy="3422604"/>
          </a:xfrm>
        </p:spPr>
        <p:txBody>
          <a:bodyPr/>
          <a:lstStyle/>
          <a:p>
            <a:pPr>
              <a:lnSpc>
                <a:spcPct val="150000"/>
              </a:lnSpc>
            </a:pPr>
            <a:r>
              <a:rPr lang="zh-CN" altLang="en-US" sz="2400" dirty="0"/>
              <a:t> 第一个分时操作系统是由麻省理工学院开发的兼容分时系统（</a:t>
            </a:r>
            <a:r>
              <a:rPr lang="en-US" altLang="zh-CN" sz="2400" dirty="0"/>
              <a:t>CTSS</a:t>
            </a:r>
            <a:r>
              <a:rPr lang="zh-CN" altLang="en-US" sz="2400" dirty="0"/>
              <a:t>，</a:t>
            </a:r>
            <a:r>
              <a:rPr lang="en-US" altLang="zh-CN" sz="2400" dirty="0"/>
              <a:t>Compatible Time Sharing System</a:t>
            </a:r>
            <a:r>
              <a:rPr lang="zh-CN" altLang="en-US" sz="2400" dirty="0"/>
              <a:t>），源于多路存取计算机项目，该系统最初是在</a:t>
            </a:r>
            <a:r>
              <a:rPr lang="en-US" altLang="zh-CN" sz="2400" dirty="0"/>
              <a:t>1961</a:t>
            </a:r>
            <a:r>
              <a:rPr lang="zh-CN" altLang="en-US" sz="2400" dirty="0"/>
              <a:t>年为</a:t>
            </a:r>
            <a:r>
              <a:rPr lang="en-US" altLang="zh-CN" sz="2400" dirty="0"/>
              <a:t>IBM 709</a:t>
            </a:r>
            <a:r>
              <a:rPr lang="zh-CN" altLang="en-US" sz="2400" dirty="0"/>
              <a:t>开发的，后来移植到</a:t>
            </a:r>
            <a:r>
              <a:rPr lang="en-US" altLang="zh-CN" sz="2400" dirty="0"/>
              <a:t>IBM 7094</a:t>
            </a:r>
            <a:r>
              <a:rPr lang="zh-CN" altLang="en-US" sz="2400" dirty="0"/>
              <a:t>中。</a:t>
            </a:r>
            <a:endParaRPr lang="zh-CN" altLang="en-US" dirty="0"/>
          </a:p>
        </p:txBody>
      </p:sp>
      <p:sp>
        <p:nvSpPr>
          <p:cNvPr id="3" name="标题 1">
            <a:extLst>
              <a:ext uri="{FF2B5EF4-FFF2-40B4-BE49-F238E27FC236}">
                <a16:creationId xmlns:a16="http://schemas.microsoft.com/office/drawing/2014/main" id="{07C810C2-A3B9-C091-A12C-ED216C4B7C81}"/>
              </a:ext>
            </a:extLst>
          </p:cNvPr>
          <p:cNvSpPr txBox="1">
            <a:spLocks/>
          </p:cNvSpPr>
          <p:nvPr/>
        </p:nvSpPr>
        <p:spPr>
          <a:xfrm>
            <a:off x="1076395" y="114370"/>
            <a:ext cx="7465439" cy="70560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en-US" altLang="zh-CN"/>
              <a:t>1</a:t>
            </a:r>
            <a:r>
              <a:rPr lang="en-US" altLang="zh-CN">
                <a:sym typeface="+mn-ea"/>
              </a:rPr>
              <a:t>.2.4  </a:t>
            </a:r>
            <a:r>
              <a:rPr lang="zh-CN" altLang="en-US"/>
              <a:t>分时系统</a:t>
            </a:r>
            <a:endParaRPr lang="zh-CN" altLang="en-US" dirty="0"/>
          </a:p>
        </p:txBody>
      </p:sp>
    </p:spTree>
    <p:extLst>
      <p:ext uri="{BB962C8B-B14F-4D97-AF65-F5344CB8AC3E}">
        <p14:creationId xmlns:p14="http://schemas.microsoft.com/office/powerpoint/2010/main" val="3592493968"/>
      </p:ext>
    </p:ext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076395" y="114370"/>
            <a:ext cx="10969200" cy="705600"/>
          </a:xfrm>
        </p:spPr>
        <p:txBody>
          <a:bodyPr>
            <a:normAutofit/>
          </a:bodyPr>
          <a:lstStyle/>
          <a:p>
            <a:r>
              <a:rPr lang="en-US" altLang="zh-CN" dirty="0"/>
              <a:t>1</a:t>
            </a:r>
            <a:r>
              <a:rPr lang="en-US" altLang="zh-CN" dirty="0">
                <a:sym typeface="+mn-ea"/>
              </a:rPr>
              <a:t>.2.4  </a:t>
            </a:r>
            <a:r>
              <a:rPr lang="zh-CN" altLang="en-US" dirty="0"/>
              <a:t>分时系统</a:t>
            </a:r>
          </a:p>
        </p:txBody>
      </p:sp>
      <p:sp>
        <p:nvSpPr>
          <p:cNvPr id="4" name="内容占位符 2"/>
          <p:cNvSpPr txBox="1">
            <a:spLocks/>
          </p:cNvSpPr>
          <p:nvPr/>
        </p:nvSpPr>
        <p:spPr>
          <a:xfrm>
            <a:off x="392834" y="995423"/>
            <a:ext cx="11286022" cy="5371923"/>
          </a:xfrm>
          <a:prstGeom prst="rect">
            <a:avLst/>
          </a:prstGeom>
        </p:spPr>
        <p:txBody>
          <a:bodyPr vert="horz" lIns="90000" tIns="46800" rIns="90000" bIns="46800" rtlCol="0">
            <a:noAutofit/>
          </a:bodyPr>
          <a:lstStyle>
            <a:lvl1pPr marL="228600" marR="0" lvl="0" indent="-228600" algn="l" defTabSz="914400" rtl="0" eaLnBrk="1" fontAlgn="auto" latinLnBrk="0" hangingPunct="1">
              <a:lnSpc>
                <a:spcPct val="130000"/>
              </a:lnSpc>
              <a:spcBef>
                <a:spcPts val="0"/>
              </a:spcBef>
              <a:spcAft>
                <a:spcPts val="1000"/>
              </a:spcAft>
              <a:buClr>
                <a:srgbClr val="2094CE"/>
              </a:buClr>
              <a:buSzPct val="80000"/>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Clr>
                <a:srgbClr val="FF9800"/>
              </a:buClr>
              <a:buSzPct val="90000"/>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800" b="1" dirty="0"/>
              <a:t>3. </a:t>
            </a:r>
            <a:r>
              <a:rPr lang="zh-CN" altLang="en-US" sz="2800" b="1" dirty="0"/>
              <a:t>分时系统的特征</a:t>
            </a:r>
            <a:endParaRPr lang="en-US" altLang="zh-CN" sz="2800" b="1" dirty="0"/>
          </a:p>
          <a:p>
            <a:pPr marL="0" indent="0">
              <a:buNone/>
            </a:pPr>
            <a:r>
              <a:rPr lang="zh-CN" altLang="zh-CN" dirty="0"/>
              <a:t>（</a:t>
            </a:r>
            <a:r>
              <a:rPr lang="en-US" altLang="zh-CN" dirty="0"/>
              <a:t>1</a:t>
            </a:r>
            <a:r>
              <a:rPr lang="zh-CN" altLang="zh-CN" dirty="0"/>
              <a:t>）同时性：若干用户可同时上机使用计算机资源。宏观上，是多个用户同时工作，共享系统资源；而微观上，则是每个用户作业轮流占用一个时间片。</a:t>
            </a:r>
          </a:p>
          <a:p>
            <a:pPr marL="0" indent="0">
              <a:buNone/>
            </a:pPr>
            <a:r>
              <a:rPr lang="zh-CN" altLang="zh-CN" dirty="0"/>
              <a:t>（</a:t>
            </a:r>
            <a:r>
              <a:rPr lang="en-US" altLang="zh-CN" dirty="0"/>
              <a:t>2</a:t>
            </a:r>
            <a:r>
              <a:rPr lang="zh-CN" altLang="zh-CN" dirty="0"/>
              <a:t>）独立性：系统中各用户可以彼此独立操作，互不干扰或破坏。因此，每个用户会感觉到就像是他自己独占主机。</a:t>
            </a:r>
          </a:p>
          <a:p>
            <a:pPr marL="0" indent="0">
              <a:buNone/>
            </a:pPr>
            <a:r>
              <a:rPr lang="zh-CN" altLang="zh-CN" dirty="0"/>
              <a:t>（</a:t>
            </a:r>
            <a:r>
              <a:rPr lang="en-US" altLang="zh-CN" dirty="0"/>
              <a:t>3</a:t>
            </a:r>
            <a:r>
              <a:rPr lang="zh-CN" altLang="zh-CN" dirty="0"/>
              <a:t>）及时性：由于时间片往往很短，所以用户能在很短时间内得到系统的响应。</a:t>
            </a:r>
          </a:p>
          <a:p>
            <a:pPr marL="0" indent="0">
              <a:buNone/>
            </a:pPr>
            <a:r>
              <a:rPr lang="zh-CN" altLang="zh-CN" dirty="0"/>
              <a:t>（</a:t>
            </a:r>
            <a:r>
              <a:rPr lang="en-US" altLang="zh-CN" dirty="0"/>
              <a:t>4</a:t>
            </a:r>
            <a:r>
              <a:rPr lang="zh-CN" altLang="zh-CN" dirty="0"/>
              <a:t>）交互性：用户可通过终端方便地与系统进行人机对话。</a:t>
            </a:r>
          </a:p>
        </p:txBody>
      </p:sp>
    </p:spTree>
    <p:custDataLst>
      <p:tags r:id="rId1"/>
    </p:custDataLst>
    <p:extLst>
      <p:ext uri="{BB962C8B-B14F-4D97-AF65-F5344CB8AC3E}">
        <p14:creationId xmlns:p14="http://schemas.microsoft.com/office/powerpoint/2010/main" val="1487850518"/>
      </p:ext>
    </p:ext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076395" y="114370"/>
            <a:ext cx="10969200" cy="705600"/>
          </a:xfrm>
        </p:spPr>
        <p:txBody>
          <a:bodyPr>
            <a:normAutofit/>
          </a:bodyPr>
          <a:lstStyle/>
          <a:p>
            <a:r>
              <a:rPr lang="en-US" altLang="zh-CN" dirty="0"/>
              <a:t>1</a:t>
            </a:r>
            <a:r>
              <a:rPr lang="en-US" altLang="zh-CN" dirty="0">
                <a:sym typeface="+mn-ea"/>
              </a:rPr>
              <a:t>.2.5  </a:t>
            </a:r>
            <a:r>
              <a:rPr lang="zh-CN" altLang="en-US" dirty="0"/>
              <a:t>实时系统</a:t>
            </a:r>
          </a:p>
        </p:txBody>
      </p:sp>
      <p:sp>
        <p:nvSpPr>
          <p:cNvPr id="4" name="内容占位符 2"/>
          <p:cNvSpPr txBox="1">
            <a:spLocks/>
          </p:cNvSpPr>
          <p:nvPr/>
        </p:nvSpPr>
        <p:spPr>
          <a:xfrm>
            <a:off x="341548" y="1052166"/>
            <a:ext cx="10968990" cy="4753667"/>
          </a:xfrm>
          <a:prstGeom prst="rect">
            <a:avLst/>
          </a:prstGeom>
        </p:spPr>
        <p:txBody>
          <a:bodyPr vert="horz" lIns="90000" tIns="46800" rIns="90000" bIns="46800" rtlCol="0">
            <a:noAutofit/>
          </a:bodyPr>
          <a:lstStyle>
            <a:lvl1pPr marL="228600" marR="0" lvl="0" indent="-228600" algn="l" defTabSz="914400" rtl="0" eaLnBrk="1" fontAlgn="auto" latinLnBrk="0" hangingPunct="1">
              <a:lnSpc>
                <a:spcPct val="130000"/>
              </a:lnSpc>
              <a:spcBef>
                <a:spcPts val="0"/>
              </a:spcBef>
              <a:spcAft>
                <a:spcPts val="1000"/>
              </a:spcAft>
              <a:buClr>
                <a:srgbClr val="2094CE"/>
              </a:buClr>
              <a:buSzPct val="80000"/>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Clr>
                <a:srgbClr val="FF9800"/>
              </a:buClr>
              <a:buSzPct val="90000"/>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ct val="0"/>
              </a:spcBef>
              <a:defRPr/>
            </a:pPr>
            <a:r>
              <a:rPr lang="zh-CN" altLang="en-US" sz="2800" dirty="0">
                <a:solidFill>
                  <a:srgbClr val="C00000"/>
                </a:solidFill>
              </a:rPr>
              <a:t>实时系统</a:t>
            </a:r>
            <a:r>
              <a:rPr lang="zh-CN" altLang="en-US" sz="2800" dirty="0">
                <a:solidFill>
                  <a:schemeClr val="tx1">
                    <a:lumMod val="85000"/>
                    <a:lumOff val="15000"/>
                  </a:schemeClr>
                </a:solidFill>
                <a:latin typeface="微软雅黑" pitchFamily="34" charset="-122"/>
                <a:ea typeface="微软雅黑" pitchFamily="34" charset="-122"/>
              </a:rPr>
              <a:t>：</a:t>
            </a:r>
            <a:r>
              <a:rPr lang="zh-CN" altLang="zh-CN" sz="2800" dirty="0">
                <a:solidFill>
                  <a:schemeClr val="tx1">
                    <a:lumMod val="85000"/>
                    <a:lumOff val="15000"/>
                  </a:schemeClr>
                </a:solidFill>
                <a:latin typeface="微软雅黑" pitchFamily="34" charset="-122"/>
                <a:ea typeface="微软雅黑" pitchFamily="34" charset="-122"/>
              </a:rPr>
              <a:t>能够</a:t>
            </a:r>
            <a:r>
              <a:rPr lang="zh-CN" altLang="zh-CN" sz="2800" dirty="0">
                <a:solidFill>
                  <a:srgbClr val="FF0000"/>
                </a:solidFill>
                <a:latin typeface="微软雅黑" pitchFamily="34" charset="-122"/>
                <a:ea typeface="微软雅黑" pitchFamily="34" charset="-122"/>
              </a:rPr>
              <a:t>及时响应</a:t>
            </a:r>
            <a:r>
              <a:rPr lang="zh-CN" altLang="zh-CN" sz="2800" dirty="0">
                <a:solidFill>
                  <a:schemeClr val="tx1">
                    <a:lumMod val="85000"/>
                    <a:lumOff val="15000"/>
                  </a:schemeClr>
                </a:solidFill>
                <a:latin typeface="微软雅黑" pitchFamily="34" charset="-122"/>
                <a:ea typeface="微软雅黑" pitchFamily="34" charset="-122"/>
              </a:rPr>
              <a:t>随机发生的外部事件，在严格的</a:t>
            </a:r>
            <a:r>
              <a:rPr lang="zh-CN" altLang="zh-CN" sz="2800" dirty="0">
                <a:solidFill>
                  <a:srgbClr val="FF0000"/>
                </a:solidFill>
                <a:latin typeface="微软雅黑" pitchFamily="34" charset="-122"/>
                <a:ea typeface="微软雅黑" pitchFamily="34" charset="-122"/>
              </a:rPr>
              <a:t>时间范围内</a:t>
            </a:r>
            <a:r>
              <a:rPr lang="zh-CN" altLang="zh-CN" sz="2800" dirty="0">
                <a:solidFill>
                  <a:schemeClr val="tx1">
                    <a:lumMod val="85000"/>
                    <a:lumOff val="15000"/>
                  </a:schemeClr>
                </a:solidFill>
                <a:latin typeface="微软雅黑" pitchFamily="34" charset="-122"/>
                <a:ea typeface="微软雅黑" pitchFamily="34" charset="-122"/>
              </a:rPr>
              <a:t>，完成对该事件的处理，并控制所有实时任务协调一致地运行。</a:t>
            </a:r>
            <a:endParaRPr lang="en-US" altLang="zh-CN" sz="2800" dirty="0"/>
          </a:p>
          <a:p>
            <a:pPr marL="0" indent="0">
              <a:spcBef>
                <a:spcPts val="1200"/>
              </a:spcBef>
              <a:buNone/>
            </a:pPr>
            <a:r>
              <a:rPr lang="en-US" altLang="zh-CN" sz="2800" dirty="0"/>
              <a:t>      </a:t>
            </a:r>
            <a:r>
              <a:rPr lang="zh-CN" altLang="zh-CN" sz="2800" dirty="0"/>
              <a:t>实时应用可分为两类：</a:t>
            </a:r>
            <a:r>
              <a:rPr lang="en-US" altLang="zh-CN" sz="2800" dirty="0"/>
              <a:t> </a:t>
            </a:r>
            <a:endParaRPr lang="zh-CN" altLang="zh-CN" sz="2800" dirty="0"/>
          </a:p>
          <a:p>
            <a:r>
              <a:rPr lang="en-US" altLang="zh-CN" sz="2800" b="1" dirty="0"/>
              <a:t>1.</a:t>
            </a:r>
            <a:r>
              <a:rPr lang="zh-CN" altLang="en-US" sz="2800" b="1" dirty="0"/>
              <a:t>实时控制：</a:t>
            </a:r>
            <a:r>
              <a:rPr lang="zh-CN" altLang="en-US" sz="2800" dirty="0"/>
              <a:t>常用于工业控制、军事控制等领域，如飞机自动驾驶系统、火箭飞行控制系统、导弹制导系统等。</a:t>
            </a:r>
            <a:endParaRPr lang="en-US" altLang="zh-CN" sz="2800" b="1" dirty="0"/>
          </a:p>
          <a:p>
            <a:r>
              <a:rPr lang="en-US" altLang="zh-CN" sz="2800" b="1" dirty="0"/>
              <a:t>2.</a:t>
            </a:r>
            <a:r>
              <a:rPr lang="zh-CN" altLang="en-US" sz="2800" b="1" dirty="0"/>
              <a:t>实时事务处理：</a:t>
            </a:r>
            <a:r>
              <a:rPr lang="zh-CN" altLang="en-US" sz="2800" dirty="0"/>
              <a:t>如飞机订票系统、银行管理系统、情报检索系统等</a:t>
            </a:r>
            <a:endParaRPr lang="en-US" altLang="zh-CN" sz="2800" dirty="0"/>
          </a:p>
        </p:txBody>
      </p:sp>
    </p:spTree>
    <p:custDataLst>
      <p:tags r:id="rId1"/>
    </p:custDataLst>
    <p:extLst>
      <p:ext uri="{BB962C8B-B14F-4D97-AF65-F5344CB8AC3E}">
        <p14:creationId xmlns:p14="http://schemas.microsoft.com/office/powerpoint/2010/main" val="3518755076"/>
      </p:ext>
    </p:ext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飞机都自动驾驶了 汽车却有三道门槛阻拦 ">
            <a:extLst>
              <a:ext uri="{FF2B5EF4-FFF2-40B4-BE49-F238E27FC236}">
                <a16:creationId xmlns:a16="http://schemas.microsoft.com/office/drawing/2014/main" id="{3765AC3A-5F0F-1DFA-C57F-9D74C8D80F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14" y="1066799"/>
            <a:ext cx="5371171" cy="3356982"/>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958AD7B4-0323-5C4C-B745-965FC0B75E22}"/>
              </a:ext>
            </a:extLst>
          </p:cNvPr>
          <p:cNvSpPr txBox="1"/>
          <p:nvPr/>
        </p:nvSpPr>
        <p:spPr>
          <a:xfrm>
            <a:off x="2798956" y="4650059"/>
            <a:ext cx="1415772" cy="461665"/>
          </a:xfrm>
          <a:prstGeom prst="rect">
            <a:avLst/>
          </a:prstGeom>
          <a:noFill/>
        </p:spPr>
        <p:txBody>
          <a:bodyPr wrap="none" rtlCol="0">
            <a:spAutoFit/>
          </a:bodyPr>
          <a:lstStyle/>
          <a:p>
            <a:r>
              <a:rPr lang="zh-CN" altLang="en-US" sz="2400" b="0" i="0" dirty="0">
                <a:solidFill>
                  <a:srgbClr val="333333"/>
                </a:solidFill>
                <a:effectLst/>
                <a:latin typeface="Microsoft Yahei" panose="020B0503020204020204" pitchFamily="34" charset="-122"/>
                <a:ea typeface="Microsoft Yahei" panose="020B0503020204020204" pitchFamily="34" charset="-122"/>
              </a:rPr>
              <a:t>自动驾驶</a:t>
            </a:r>
            <a:endParaRPr lang="zh-CN" altLang="en-US" sz="2400" dirty="0"/>
          </a:p>
        </p:txBody>
      </p:sp>
      <p:pic>
        <p:nvPicPr>
          <p:cNvPr id="2" name="Picture 2" descr="图片">
            <a:extLst>
              <a:ext uri="{FF2B5EF4-FFF2-40B4-BE49-F238E27FC236}">
                <a16:creationId xmlns:a16="http://schemas.microsoft.com/office/drawing/2014/main" id="{8C46FA5C-5A5D-7223-AA46-ACEE328D45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066799"/>
            <a:ext cx="5967968" cy="3356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4599808"/>
      </p:ext>
    </p:ext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6EE7E8EF-34D0-4056-A2BB-C61D74BBC8E9}"/>
              </a:ext>
            </a:extLst>
          </p:cNvPr>
          <p:cNvSpPr>
            <a:spLocks noGrp="1"/>
          </p:cNvSpPr>
          <p:nvPr>
            <p:ph idx="1"/>
          </p:nvPr>
        </p:nvSpPr>
        <p:spPr>
          <a:xfrm>
            <a:off x="990599" y="981075"/>
            <a:ext cx="10722981" cy="4895850"/>
          </a:xfrm>
        </p:spPr>
        <p:txBody>
          <a:bodyPr>
            <a:normAutofit/>
          </a:bodyPr>
          <a:lstStyle/>
          <a:p>
            <a:pPr eaLnBrk="1" hangingPunct="1">
              <a:lnSpc>
                <a:spcPct val="130000"/>
              </a:lnSpc>
              <a:spcAft>
                <a:spcPts val="600"/>
              </a:spcAft>
              <a:defRPr/>
            </a:pPr>
            <a:r>
              <a:rPr lang="zh-CN" altLang="en-US" sz="3600" dirty="0">
                <a:solidFill>
                  <a:srgbClr val="C00000"/>
                </a:solidFill>
              </a:rPr>
              <a:t>实时系统特点</a:t>
            </a:r>
          </a:p>
          <a:p>
            <a:pPr lvl="1" eaLnBrk="1" hangingPunct="1">
              <a:defRPr/>
            </a:pPr>
            <a:r>
              <a:rPr lang="zh-CN" altLang="zh-CN" sz="2800" b="1" dirty="0">
                <a:solidFill>
                  <a:srgbClr val="FF0000"/>
                </a:solidFill>
              </a:rPr>
              <a:t>及时性</a:t>
            </a:r>
            <a:r>
              <a:rPr lang="zh-CN" altLang="en-US" sz="2800" b="1" dirty="0">
                <a:solidFill>
                  <a:srgbClr val="FF0000"/>
                </a:solidFill>
              </a:rPr>
              <a:t>：</a:t>
            </a:r>
            <a:r>
              <a:rPr lang="zh-CN" altLang="zh-CN" sz="2800" dirty="0"/>
              <a:t>信息接收、分析处理和发送程必须在严格的时间限制内完成，一般为秒级、毫秒级，甚至微秒级</a:t>
            </a:r>
            <a:r>
              <a:rPr lang="zh-CN" altLang="en-US" sz="2800" dirty="0"/>
              <a:t>；</a:t>
            </a:r>
            <a:endParaRPr lang="zh-CN" altLang="zh-CN" sz="2800" dirty="0"/>
          </a:p>
          <a:p>
            <a:pPr lvl="1" eaLnBrk="1" hangingPunct="1">
              <a:defRPr/>
            </a:pPr>
            <a:r>
              <a:rPr lang="zh-CN" altLang="zh-CN" sz="2800" b="1" dirty="0"/>
              <a:t>交互性</a:t>
            </a:r>
            <a:r>
              <a:rPr lang="zh-CN" altLang="en-US" sz="2800" b="1" dirty="0"/>
              <a:t>：</a:t>
            </a:r>
            <a:r>
              <a:rPr lang="zh-CN" altLang="zh-CN" sz="2800" dirty="0"/>
              <a:t>允许用户输入数据，提出系统中有限的服务请求</a:t>
            </a:r>
            <a:r>
              <a:rPr lang="zh-CN" altLang="en-US" sz="2800" dirty="0"/>
              <a:t>；</a:t>
            </a:r>
            <a:endParaRPr lang="zh-CN" altLang="zh-CN" sz="2800" dirty="0"/>
          </a:p>
          <a:p>
            <a:pPr lvl="1" eaLnBrk="1" hangingPunct="1">
              <a:defRPr/>
            </a:pPr>
            <a:r>
              <a:rPr lang="zh-CN" altLang="zh-CN" sz="2800" b="1" dirty="0"/>
              <a:t>独立性</a:t>
            </a:r>
            <a:r>
              <a:rPr lang="zh-CN" altLang="en-US" sz="2800" b="1" dirty="0"/>
              <a:t>：</a:t>
            </a:r>
            <a:r>
              <a:rPr lang="zh-CN" altLang="zh-CN" sz="2800" dirty="0"/>
              <a:t>用户彼此独立、互不干扰，实时控制系统多个控制对象或多路现场信息采集是互相独立的</a:t>
            </a:r>
            <a:r>
              <a:rPr lang="zh-CN" altLang="en-US" sz="2800" dirty="0"/>
              <a:t>；</a:t>
            </a:r>
            <a:endParaRPr lang="zh-CN" altLang="zh-CN" sz="2800" dirty="0"/>
          </a:p>
          <a:p>
            <a:pPr lvl="1" eaLnBrk="1" hangingPunct="1">
              <a:defRPr/>
            </a:pPr>
            <a:r>
              <a:rPr lang="zh-CN" altLang="zh-CN" sz="2800" b="1" dirty="0">
                <a:solidFill>
                  <a:srgbClr val="FF0000"/>
                </a:solidFill>
              </a:rPr>
              <a:t>高可靠性</a:t>
            </a:r>
            <a:r>
              <a:rPr lang="zh-CN" altLang="en-US" sz="2800" b="1" dirty="0">
                <a:solidFill>
                  <a:srgbClr val="FF0000"/>
                </a:solidFill>
              </a:rPr>
              <a:t>：</a:t>
            </a:r>
            <a:r>
              <a:rPr lang="zh-CN" altLang="zh-CN" sz="2800" dirty="0"/>
              <a:t>采取容错或冗余措施，保证具有非常高的可靠性，否则可能带来灾难性的后果</a:t>
            </a:r>
            <a:r>
              <a:rPr lang="zh-CN" altLang="en-US" sz="2800" dirty="0"/>
              <a:t>。</a:t>
            </a:r>
          </a:p>
        </p:txBody>
      </p:sp>
    </p:spTree>
    <p:extLst>
      <p:ext uri="{BB962C8B-B14F-4D97-AF65-F5344CB8AC3E}">
        <p14:creationId xmlns:p14="http://schemas.microsoft.com/office/powerpoint/2010/main" val="548471673"/>
      </p:ext>
    </p:ext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9E04DE5-C887-AAEC-B7AA-32C9CBCCE5A3}"/>
              </a:ext>
            </a:extLst>
          </p:cNvPr>
          <p:cNvSpPr>
            <a:spLocks noGrp="1"/>
          </p:cNvSpPr>
          <p:nvPr>
            <p:ph idx="1"/>
          </p:nvPr>
        </p:nvSpPr>
        <p:spPr>
          <a:xfrm>
            <a:off x="1199345" y="2414649"/>
            <a:ext cx="8647182" cy="3768291"/>
          </a:xfrm>
        </p:spPr>
        <p:txBody>
          <a:bodyPr>
            <a:normAutofit/>
          </a:bodyPr>
          <a:lstStyle/>
          <a:p>
            <a:pPr marL="0" indent="0">
              <a:buNone/>
            </a:pPr>
            <a:r>
              <a:rPr lang="zh-CN" altLang="en-US" dirty="0"/>
              <a:t>设计实时操作系统时，首先应考虑系统的（ ）。 </a:t>
            </a:r>
          </a:p>
          <a:p>
            <a:pPr marL="0" indent="0">
              <a:buNone/>
            </a:pPr>
            <a:r>
              <a:rPr lang="en-US" altLang="zh-CN" dirty="0"/>
              <a:t>A.</a:t>
            </a:r>
            <a:r>
              <a:rPr lang="zh-CN" altLang="en-US" dirty="0"/>
              <a:t>可靠性和灵活性</a:t>
            </a:r>
          </a:p>
          <a:p>
            <a:pPr marL="0" indent="0">
              <a:buNone/>
            </a:pPr>
            <a:r>
              <a:rPr lang="en-US" altLang="zh-CN" dirty="0"/>
              <a:t>B.</a:t>
            </a:r>
            <a:r>
              <a:rPr lang="zh-CN" altLang="en-US" dirty="0"/>
              <a:t>实时性和可靠性 </a:t>
            </a:r>
          </a:p>
          <a:p>
            <a:pPr marL="0" indent="0">
              <a:buNone/>
            </a:pPr>
            <a:r>
              <a:rPr lang="en-US" altLang="zh-CN" dirty="0"/>
              <a:t>C.</a:t>
            </a:r>
            <a:r>
              <a:rPr lang="zh-CN" altLang="en-US" dirty="0"/>
              <a:t>灵活性和可靠性</a:t>
            </a:r>
          </a:p>
          <a:p>
            <a:pPr marL="0" indent="0">
              <a:buNone/>
            </a:pPr>
            <a:r>
              <a:rPr lang="en-US" altLang="zh-CN" dirty="0"/>
              <a:t>D.</a:t>
            </a:r>
            <a:r>
              <a:rPr lang="zh-CN" altLang="en-US" dirty="0"/>
              <a:t>优良性和分配性 </a:t>
            </a:r>
          </a:p>
        </p:txBody>
      </p:sp>
      <p:sp>
        <p:nvSpPr>
          <p:cNvPr id="3" name="文本框 2">
            <a:extLst>
              <a:ext uri="{FF2B5EF4-FFF2-40B4-BE49-F238E27FC236}">
                <a16:creationId xmlns:a16="http://schemas.microsoft.com/office/drawing/2014/main" id="{21F2029B-0B81-7F3E-6F4F-4FC0AE24DA1B}"/>
              </a:ext>
            </a:extLst>
          </p:cNvPr>
          <p:cNvSpPr txBox="1"/>
          <p:nvPr/>
        </p:nvSpPr>
        <p:spPr>
          <a:xfrm>
            <a:off x="1032077" y="1159726"/>
            <a:ext cx="1210588" cy="707886"/>
          </a:xfrm>
          <a:prstGeom prst="rect">
            <a:avLst/>
          </a:prstGeom>
          <a:noFill/>
        </p:spPr>
        <p:txBody>
          <a:bodyPr wrap="none" rtlCol="0">
            <a:spAutoFit/>
          </a:bodyPr>
          <a:lstStyle/>
          <a:p>
            <a:r>
              <a:rPr lang="zh-CN" altLang="en-US" sz="4000" dirty="0"/>
              <a:t>练习</a:t>
            </a:r>
          </a:p>
        </p:txBody>
      </p:sp>
    </p:spTree>
    <p:extLst>
      <p:ext uri="{BB962C8B-B14F-4D97-AF65-F5344CB8AC3E}">
        <p14:creationId xmlns:p14="http://schemas.microsoft.com/office/powerpoint/2010/main" val="3528120096"/>
      </p:ext>
    </p:ext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076395" y="114370"/>
            <a:ext cx="10969200" cy="705600"/>
          </a:xfrm>
        </p:spPr>
        <p:txBody>
          <a:bodyPr>
            <a:normAutofit/>
          </a:bodyPr>
          <a:lstStyle/>
          <a:p>
            <a:r>
              <a:rPr lang="en-US" altLang="zh-CN" dirty="0"/>
              <a:t>1</a:t>
            </a:r>
            <a:r>
              <a:rPr lang="en-US" altLang="zh-CN" dirty="0">
                <a:sym typeface="+mn-ea"/>
              </a:rPr>
              <a:t>.2.6  </a:t>
            </a:r>
            <a:r>
              <a:rPr lang="zh-CN" altLang="en-US" dirty="0"/>
              <a:t>通用操作系统</a:t>
            </a:r>
          </a:p>
        </p:txBody>
      </p:sp>
      <p:sp>
        <p:nvSpPr>
          <p:cNvPr id="4" name="内容占位符 2"/>
          <p:cNvSpPr txBox="1">
            <a:spLocks/>
          </p:cNvSpPr>
          <p:nvPr/>
        </p:nvSpPr>
        <p:spPr>
          <a:xfrm>
            <a:off x="746662" y="1351714"/>
            <a:ext cx="10968990" cy="4020101"/>
          </a:xfrm>
          <a:prstGeom prst="rect">
            <a:avLst/>
          </a:prstGeom>
        </p:spPr>
        <p:txBody>
          <a:bodyPr vert="horz" lIns="90000" tIns="46800" rIns="90000" bIns="46800" rtlCol="0">
            <a:normAutofit fontScale="97500"/>
          </a:bodyPr>
          <a:lstStyle>
            <a:lvl1pPr marL="228600" marR="0" lvl="0" indent="-228600" algn="l" defTabSz="914400" rtl="0" eaLnBrk="1" fontAlgn="auto" latinLnBrk="0" hangingPunct="1">
              <a:lnSpc>
                <a:spcPct val="130000"/>
              </a:lnSpc>
              <a:spcBef>
                <a:spcPts val="0"/>
              </a:spcBef>
              <a:spcAft>
                <a:spcPts val="1000"/>
              </a:spcAft>
              <a:buClr>
                <a:srgbClr val="2094CE"/>
              </a:buClr>
              <a:buSzPct val="80000"/>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Clr>
                <a:srgbClr val="FF9800"/>
              </a:buClr>
              <a:buSzPct val="90000"/>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800" dirty="0"/>
              <a:t>      </a:t>
            </a:r>
            <a:r>
              <a:rPr lang="zh-CN" altLang="zh-CN" sz="2800" dirty="0"/>
              <a:t>多道批处理系统和分时系统的不断改进、实时系统的出现及其应用日益广泛，致使操作系统日益完善。在此基础上出现了通用操作系统。它可以同时</a:t>
            </a:r>
            <a:r>
              <a:rPr lang="zh-CN" altLang="zh-CN" sz="2800" dirty="0">
                <a:solidFill>
                  <a:srgbClr val="FF0000"/>
                </a:solidFill>
              </a:rPr>
              <a:t>兼有多道批处理、分时、实时处理的功能，或其中两种以上的功能</a:t>
            </a:r>
            <a:r>
              <a:rPr lang="zh-CN" altLang="zh-CN" sz="2800" dirty="0"/>
              <a:t>。</a:t>
            </a:r>
            <a:endParaRPr lang="zh-CN" altLang="zh-CN" sz="2800" b="1" dirty="0"/>
          </a:p>
        </p:txBody>
      </p:sp>
    </p:spTree>
    <p:custDataLst>
      <p:tags r:id="rId1"/>
    </p:custDataLst>
    <p:extLst>
      <p:ext uri="{BB962C8B-B14F-4D97-AF65-F5344CB8AC3E}">
        <p14:creationId xmlns:p14="http://schemas.microsoft.com/office/powerpoint/2010/main" val="505886198"/>
      </p:ext>
    </p:ext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076395" y="114370"/>
            <a:ext cx="10969200" cy="705600"/>
          </a:xfrm>
        </p:spPr>
        <p:txBody>
          <a:bodyPr>
            <a:normAutofit/>
          </a:bodyPr>
          <a:lstStyle/>
          <a:p>
            <a:r>
              <a:rPr lang="en-US" altLang="zh-CN" dirty="0"/>
              <a:t>1</a:t>
            </a:r>
            <a:r>
              <a:rPr lang="en-US" altLang="zh-CN" dirty="0">
                <a:sym typeface="+mn-ea"/>
              </a:rPr>
              <a:t>.2.7  </a:t>
            </a:r>
            <a:r>
              <a:rPr lang="zh-CN" altLang="en-US" dirty="0"/>
              <a:t>操作系统的进一步发展</a:t>
            </a:r>
          </a:p>
        </p:txBody>
      </p:sp>
      <p:sp>
        <p:nvSpPr>
          <p:cNvPr id="5" name="内容占位符 2"/>
          <p:cNvSpPr txBox="1">
            <a:spLocks/>
          </p:cNvSpPr>
          <p:nvPr/>
        </p:nvSpPr>
        <p:spPr>
          <a:xfrm>
            <a:off x="1239031" y="1633068"/>
            <a:ext cx="8144120" cy="3164015"/>
          </a:xfrm>
          <a:prstGeom prst="rect">
            <a:avLst/>
          </a:prstGeom>
        </p:spPr>
        <p:txBody>
          <a:bodyPr vert="horz" lIns="90000" tIns="46800" rIns="90000" bIns="46800" rtlCol="0">
            <a:normAutofit fontScale="97500"/>
          </a:bodyPr>
          <a:lstStyle>
            <a:lvl1pPr marL="228600" marR="0" lvl="0" indent="-228600" algn="l" defTabSz="914400" rtl="0" eaLnBrk="1" fontAlgn="auto" latinLnBrk="0" hangingPunct="1">
              <a:lnSpc>
                <a:spcPct val="130000"/>
              </a:lnSpc>
              <a:spcBef>
                <a:spcPts val="0"/>
              </a:spcBef>
              <a:spcAft>
                <a:spcPts val="1000"/>
              </a:spcAft>
              <a:buClr>
                <a:srgbClr val="2094CE"/>
              </a:buClr>
              <a:buSzPct val="80000"/>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Clr>
                <a:srgbClr val="FF9800"/>
              </a:buClr>
              <a:buSzPct val="90000"/>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zh-CN" sz="3200" dirty="0"/>
              <a:t>（</a:t>
            </a:r>
            <a:r>
              <a:rPr lang="en-US" altLang="zh-CN" sz="3200" dirty="0"/>
              <a:t>1</a:t>
            </a:r>
            <a:r>
              <a:rPr lang="zh-CN" altLang="zh-CN" sz="3200" dirty="0"/>
              <a:t>）嵌入式操作系统</a:t>
            </a:r>
            <a:r>
              <a:rPr lang="en-US" altLang="zh-CN" sz="3200" dirty="0"/>
              <a:t> </a:t>
            </a:r>
          </a:p>
          <a:p>
            <a:pPr marL="0" indent="0">
              <a:buNone/>
            </a:pPr>
            <a:r>
              <a:rPr lang="zh-CN" altLang="zh-CN" sz="3200" dirty="0"/>
              <a:t>（</a:t>
            </a:r>
            <a:r>
              <a:rPr lang="en-US" altLang="zh-CN" sz="3200" dirty="0"/>
              <a:t>2</a:t>
            </a:r>
            <a:r>
              <a:rPr lang="zh-CN" altLang="zh-CN" sz="3200" dirty="0"/>
              <a:t>）并行操作系统</a:t>
            </a:r>
            <a:r>
              <a:rPr lang="en-US" altLang="zh-CN" sz="3200" dirty="0"/>
              <a:t> </a:t>
            </a:r>
          </a:p>
          <a:p>
            <a:pPr marL="0" indent="0">
              <a:buNone/>
            </a:pPr>
            <a:r>
              <a:rPr lang="zh-CN" altLang="zh-CN" sz="3200" dirty="0"/>
              <a:t>（</a:t>
            </a:r>
            <a:r>
              <a:rPr lang="en-US" altLang="zh-CN" sz="3200" dirty="0"/>
              <a:t>3</a:t>
            </a:r>
            <a:r>
              <a:rPr lang="zh-CN" altLang="zh-CN" sz="3200" dirty="0"/>
              <a:t>）网络操作系统和分布式操作系统</a:t>
            </a:r>
            <a:r>
              <a:rPr lang="en-US" altLang="zh-CN" sz="3200" dirty="0"/>
              <a:t> </a:t>
            </a:r>
          </a:p>
          <a:p>
            <a:pPr marL="0" indent="0">
              <a:buNone/>
            </a:pPr>
            <a:r>
              <a:rPr lang="zh-CN" altLang="en-US" sz="3200" dirty="0"/>
              <a:t>（</a:t>
            </a:r>
            <a:r>
              <a:rPr lang="en-US" altLang="zh-CN" sz="3200" dirty="0"/>
              <a:t>4</a:t>
            </a:r>
            <a:r>
              <a:rPr lang="zh-CN" altLang="en-US" sz="3200" dirty="0"/>
              <a:t>）云操作系统</a:t>
            </a:r>
            <a:endParaRPr lang="zh-CN" altLang="zh-CN" sz="3200" dirty="0"/>
          </a:p>
        </p:txBody>
      </p:sp>
    </p:spTree>
    <p:custDataLst>
      <p:tags r:id="rId1"/>
    </p:custDataLst>
    <p:extLst>
      <p:ext uri="{BB962C8B-B14F-4D97-AF65-F5344CB8AC3E}">
        <p14:creationId xmlns:p14="http://schemas.microsoft.com/office/powerpoint/2010/main" val="312779752"/>
      </p:ext>
    </p:ext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FFFE8C0-E82A-4FDD-B6DB-FE3C8097B891}"/>
              </a:ext>
            </a:extLst>
          </p:cNvPr>
          <p:cNvSpPr>
            <a:spLocks noGrp="1"/>
          </p:cNvSpPr>
          <p:nvPr>
            <p:ph idx="1"/>
          </p:nvPr>
        </p:nvSpPr>
        <p:spPr>
          <a:xfrm>
            <a:off x="403761" y="1227455"/>
            <a:ext cx="11173559" cy="5362854"/>
          </a:xfrm>
        </p:spPr>
        <p:txBody>
          <a:bodyPr>
            <a:normAutofit fontScale="92500"/>
          </a:bodyPr>
          <a:lstStyle/>
          <a:p>
            <a:r>
              <a:rPr lang="zh-CN" altLang="en-US" dirty="0"/>
              <a:t>广义上，除</a:t>
            </a:r>
            <a:r>
              <a:rPr lang="en-US" altLang="zh-CN" dirty="0"/>
              <a:t>PC</a:t>
            </a:r>
            <a:r>
              <a:rPr lang="zh-CN" altLang="en-US" dirty="0"/>
              <a:t>之外的一切计算机系统都可以叫嵌入式系统。典型代表：智能手机、工业机器人、汽车电子、航空航天（四轴飞行器）、安防监控（</a:t>
            </a:r>
            <a:r>
              <a:rPr lang="en-US" altLang="zh-CN" dirty="0"/>
              <a:t>IPC</a:t>
            </a:r>
            <a:r>
              <a:rPr lang="zh-CN" altLang="en-US" dirty="0"/>
              <a:t>）等。</a:t>
            </a:r>
          </a:p>
          <a:p>
            <a:r>
              <a:rPr lang="zh-CN" altLang="en-US" dirty="0"/>
              <a:t> 嵌入式操作系统从不同角度上分为通用型嵌入式操作系统和专业专用型嵌入式操作系统，实时性和非实时性嵌入式操作系统。</a:t>
            </a:r>
          </a:p>
          <a:p>
            <a:pPr lvl="1"/>
            <a:r>
              <a:rPr lang="zh-CN" altLang="en-US" dirty="0"/>
              <a:t>通用型有</a:t>
            </a:r>
            <a:r>
              <a:rPr lang="en-US" altLang="zh-CN" dirty="0"/>
              <a:t>Linux</a:t>
            </a:r>
            <a:r>
              <a:rPr lang="zh-CN" altLang="en-US" dirty="0"/>
              <a:t>、</a:t>
            </a:r>
            <a:r>
              <a:rPr lang="en-US" altLang="zh-CN" dirty="0"/>
              <a:t>VxWorks</a:t>
            </a:r>
            <a:r>
              <a:rPr lang="zh-CN" altLang="en-US" dirty="0"/>
              <a:t>、</a:t>
            </a:r>
            <a:r>
              <a:rPr lang="en-US" altLang="zh-CN" dirty="0"/>
              <a:t>Windows CE.net</a:t>
            </a:r>
            <a:r>
              <a:rPr lang="zh-CN" altLang="en-US" dirty="0"/>
              <a:t>等。</a:t>
            </a:r>
          </a:p>
          <a:p>
            <a:pPr lvl="1"/>
            <a:r>
              <a:rPr lang="zh-CN" altLang="en-US" dirty="0"/>
              <a:t>专用型有</a:t>
            </a:r>
            <a:r>
              <a:rPr lang="en-US" altLang="zh-CN" dirty="0"/>
              <a:t>Smart Phone</a:t>
            </a:r>
            <a:r>
              <a:rPr lang="zh-CN" altLang="en-US" dirty="0"/>
              <a:t>、</a:t>
            </a:r>
            <a:r>
              <a:rPr lang="en-US" altLang="zh-CN" dirty="0"/>
              <a:t>Pocket PC</a:t>
            </a:r>
            <a:r>
              <a:rPr lang="zh-CN" altLang="en-US" dirty="0"/>
              <a:t>、</a:t>
            </a:r>
            <a:r>
              <a:rPr lang="en-US" altLang="zh-CN" dirty="0"/>
              <a:t>Symbian</a:t>
            </a:r>
            <a:r>
              <a:rPr lang="zh-CN" altLang="en-US" dirty="0"/>
              <a:t>等。</a:t>
            </a:r>
          </a:p>
          <a:p>
            <a:pPr lvl="1"/>
            <a:r>
              <a:rPr lang="zh-CN" altLang="en-US" dirty="0"/>
              <a:t>实时性：实时嵌入式操作系统主要面向控制、通信等领域。如</a:t>
            </a:r>
            <a:r>
              <a:rPr lang="en-US" altLang="zh-CN" dirty="0" err="1"/>
              <a:t>WindRiver</a:t>
            </a:r>
            <a:r>
              <a:rPr lang="zh-CN" altLang="en-US" dirty="0"/>
              <a:t>公司的</a:t>
            </a:r>
            <a:r>
              <a:rPr lang="en-US" altLang="zh-CN" dirty="0"/>
              <a:t>VxWorks</a:t>
            </a:r>
            <a:r>
              <a:rPr lang="zh-CN" altLang="en-US" dirty="0"/>
              <a:t>、</a:t>
            </a:r>
            <a:r>
              <a:rPr lang="en-US" altLang="zh-CN" dirty="0"/>
              <a:t>ISI</a:t>
            </a:r>
            <a:r>
              <a:rPr lang="zh-CN" altLang="en-US" dirty="0"/>
              <a:t>的</a:t>
            </a:r>
            <a:r>
              <a:rPr lang="en-US" altLang="zh-CN" dirty="0" err="1"/>
              <a:t>pSOS</a:t>
            </a:r>
            <a:r>
              <a:rPr lang="zh-CN" altLang="en-US" dirty="0"/>
              <a:t>、</a:t>
            </a:r>
            <a:r>
              <a:rPr lang="en-US" altLang="zh-CN" dirty="0"/>
              <a:t>QNX</a:t>
            </a:r>
            <a:r>
              <a:rPr lang="zh-CN" altLang="en-US" dirty="0"/>
              <a:t>系统软件公司的</a:t>
            </a:r>
            <a:r>
              <a:rPr lang="en-US" altLang="zh-CN" dirty="0"/>
              <a:t>QNX</a:t>
            </a:r>
            <a:r>
              <a:rPr lang="zh-CN" altLang="en-US" dirty="0"/>
              <a:t>、</a:t>
            </a:r>
            <a:r>
              <a:rPr lang="en-US" altLang="zh-CN" dirty="0"/>
              <a:t>ATI</a:t>
            </a:r>
            <a:r>
              <a:rPr lang="zh-CN" altLang="en-US" dirty="0"/>
              <a:t>的</a:t>
            </a:r>
            <a:r>
              <a:rPr lang="en-US" altLang="zh-CN" dirty="0"/>
              <a:t>Nucleus</a:t>
            </a:r>
            <a:r>
              <a:rPr lang="zh-CN" altLang="en-US" dirty="0"/>
              <a:t>等。</a:t>
            </a:r>
          </a:p>
          <a:p>
            <a:pPr lvl="1"/>
            <a:r>
              <a:rPr lang="zh-CN" altLang="en-US" dirty="0"/>
              <a:t>非实时性：</a:t>
            </a:r>
            <a:r>
              <a:rPr lang="en-US" altLang="zh-CN" dirty="0"/>
              <a:t>PDA</a:t>
            </a:r>
            <a:r>
              <a:rPr lang="zh-CN" altLang="en-US" dirty="0"/>
              <a:t>、移动电话、机顶盒、电子书、</a:t>
            </a:r>
            <a:r>
              <a:rPr lang="en-US" altLang="zh-CN" dirty="0" err="1"/>
              <a:t>WebPhone</a:t>
            </a:r>
            <a:r>
              <a:rPr lang="zh-CN" altLang="en-US" dirty="0"/>
              <a:t>等。如微软面向手机应用的</a:t>
            </a:r>
            <a:r>
              <a:rPr lang="en-US" altLang="zh-CN" dirty="0"/>
              <a:t>Smart Phone</a:t>
            </a:r>
            <a:r>
              <a:rPr lang="zh-CN" altLang="en-US" dirty="0"/>
              <a:t>操作系统。</a:t>
            </a:r>
          </a:p>
          <a:p>
            <a:r>
              <a:rPr lang="zh-CN" altLang="en-US" dirty="0"/>
              <a:t>嵌入式操作系统的技术特点：低功耗、联网化。</a:t>
            </a:r>
          </a:p>
        </p:txBody>
      </p:sp>
      <p:sp>
        <p:nvSpPr>
          <p:cNvPr id="5" name="标题 1">
            <a:extLst>
              <a:ext uri="{FF2B5EF4-FFF2-40B4-BE49-F238E27FC236}">
                <a16:creationId xmlns:a16="http://schemas.microsoft.com/office/drawing/2014/main" id="{134546F6-F40C-4C97-ACB2-B45D0C963F0F}"/>
              </a:ext>
            </a:extLst>
          </p:cNvPr>
          <p:cNvSpPr txBox="1">
            <a:spLocks/>
          </p:cNvSpPr>
          <p:nvPr/>
        </p:nvSpPr>
        <p:spPr>
          <a:xfrm>
            <a:off x="993268" y="267691"/>
            <a:ext cx="6595065" cy="681277"/>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b="0" dirty="0"/>
              <a:t>嵌入式操作系统</a:t>
            </a:r>
          </a:p>
        </p:txBody>
      </p:sp>
    </p:spTree>
    <p:extLst>
      <p:ext uri="{BB962C8B-B14F-4D97-AF65-F5344CB8AC3E}">
        <p14:creationId xmlns:p14="http://schemas.microsoft.com/office/powerpoint/2010/main" val="1938728416"/>
      </p:ext>
    </p:ext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2"/>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3">
            <a:extLst>
              <a:ext uri="{FF2B5EF4-FFF2-40B4-BE49-F238E27FC236}">
                <a16:creationId xmlns:a16="http://schemas.microsoft.com/office/drawing/2014/main" id="{78C00E13-87E2-4133-B158-896066838BAE}"/>
              </a:ext>
            </a:extLst>
          </p:cNvPr>
          <p:cNvSpPr>
            <a:spLocks noGrp="1"/>
          </p:cNvSpPr>
          <p:nvPr>
            <p:ph type="sldNum" sz="quarter" idx="10"/>
          </p:nvPr>
        </p:nvSpPr>
        <p:spPr bwMode="auto">
          <a:xfrm>
            <a:off x="9723437" y="6045200"/>
            <a:ext cx="22891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0"/>
              </a:spcBef>
              <a:spcAft>
                <a:spcPct val="0"/>
              </a:spcAft>
              <a:defRPr kumimoji="0" sz="1400" b="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kumimoji="1" sz="3200" b="1" kern="1200">
                <a:solidFill>
                  <a:srgbClr val="000000"/>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kumimoji="1" sz="3200" b="1" kern="1200">
                <a:solidFill>
                  <a:srgbClr val="000000"/>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kumimoji="1" sz="3200" b="1" kern="1200">
                <a:solidFill>
                  <a:srgbClr val="000000"/>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kumimoji="1" sz="32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kumimoji="1" sz="32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kumimoji="1" sz="32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kumimoji="1" sz="32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kumimoji="1" sz="3200" b="1" kern="1200">
                <a:solidFill>
                  <a:srgbClr val="000000"/>
                </a:solidFill>
                <a:latin typeface="Arial" panose="020B0604020202020204" pitchFamily="34" charset="0"/>
                <a:ea typeface="宋体" panose="02010600030101010101" pitchFamily="2" charset="-122"/>
                <a:cs typeface="+mn-cs"/>
              </a:defRPr>
            </a:lvl9pPr>
          </a:lstStyle>
          <a:p>
            <a:fld id="{93044BA7-2993-4EB9-BC24-CCD005F5DCFA}" type="slidenum">
              <a:rPr lang="en-US" altLang="zh-CN" smtClean="0"/>
              <a:pPr/>
              <a:t>5</a:t>
            </a:fld>
            <a:endParaRPr lang="en-US" altLang="zh-CN" dirty="0"/>
          </a:p>
        </p:txBody>
      </p:sp>
      <p:sp>
        <p:nvSpPr>
          <p:cNvPr id="68611" name="Rectangle 3">
            <a:extLst>
              <a:ext uri="{FF2B5EF4-FFF2-40B4-BE49-F238E27FC236}">
                <a16:creationId xmlns:a16="http://schemas.microsoft.com/office/drawing/2014/main" id="{FB00CB6D-CA5D-4795-996B-D00A34088B8D}"/>
              </a:ext>
            </a:extLst>
          </p:cNvPr>
          <p:cNvSpPr>
            <a:spLocks noGrp="1" noRot="1" noChangeArrowheads="1"/>
          </p:cNvSpPr>
          <p:nvPr>
            <p:ph type="body" idx="1"/>
          </p:nvPr>
        </p:nvSpPr>
        <p:spPr>
          <a:xfrm>
            <a:off x="700644" y="1345407"/>
            <a:ext cx="11055927" cy="4616006"/>
          </a:xfrm>
        </p:spPr>
        <p:txBody>
          <a:bodyPr>
            <a:normAutofit/>
          </a:bodyPr>
          <a:lstStyle/>
          <a:p>
            <a:pPr>
              <a:spcAft>
                <a:spcPct val="20000"/>
              </a:spcAft>
              <a:buSzTx/>
              <a:buFont typeface="Wingdings" panose="05000000000000000000" pitchFamily="2" charset="2"/>
              <a:buChar char="p"/>
            </a:pPr>
            <a:r>
              <a:rPr lang="zh-CN" altLang="en-US" sz="4700" b="1" dirty="0">
                <a:solidFill>
                  <a:srgbClr val="FF0000"/>
                </a:solidFill>
                <a:latin typeface="华文琥珀" panose="02010800040101010101" pitchFamily="2" charset="-122"/>
                <a:ea typeface="华文琥珀" panose="02010800040101010101" pitchFamily="2" charset="-122"/>
              </a:rPr>
              <a:t>学习方法</a:t>
            </a:r>
            <a:endParaRPr lang="zh-CN" altLang="en-US" sz="4700" b="1" dirty="0">
              <a:latin typeface="华文琥珀" panose="02010800040101010101" pitchFamily="2" charset="-122"/>
              <a:ea typeface="华文琥珀" panose="02010800040101010101" pitchFamily="2" charset="-122"/>
            </a:endParaRPr>
          </a:p>
          <a:p>
            <a:pPr>
              <a:spcAft>
                <a:spcPct val="20000"/>
              </a:spcAft>
              <a:buFont typeface="Wingdings" panose="05000000000000000000" pitchFamily="2" charset="2"/>
              <a:buNone/>
            </a:pPr>
            <a:r>
              <a:rPr lang="zh-CN" altLang="en-US" sz="3500" dirty="0"/>
              <a:t>   </a:t>
            </a:r>
            <a:r>
              <a:rPr lang="en-US" altLang="zh-CN" sz="3500" dirty="0"/>
              <a:t>1. </a:t>
            </a:r>
            <a:r>
              <a:rPr lang="zh-CN" altLang="en-US" sz="3500" dirty="0"/>
              <a:t>抓住一个基本点：</a:t>
            </a:r>
            <a:r>
              <a:rPr lang="en-US" altLang="zh-CN" sz="3500" dirty="0"/>
              <a:t>OS</a:t>
            </a:r>
            <a:r>
              <a:rPr lang="zh-CN" altLang="en-US" sz="3500" dirty="0"/>
              <a:t>在计算机系统中的地位</a:t>
            </a:r>
          </a:p>
          <a:p>
            <a:pPr>
              <a:spcAft>
                <a:spcPct val="20000"/>
              </a:spcAft>
              <a:buFont typeface="Wingdings" panose="05000000000000000000" pitchFamily="2" charset="2"/>
              <a:buNone/>
            </a:pPr>
            <a:r>
              <a:rPr lang="zh-CN" altLang="en-US" sz="3500" dirty="0"/>
              <a:t>   </a:t>
            </a:r>
            <a:r>
              <a:rPr lang="en-US" altLang="zh-CN" sz="3500" dirty="0"/>
              <a:t>2. </a:t>
            </a:r>
            <a:r>
              <a:rPr lang="zh-CN" altLang="en-US" sz="3500" dirty="0"/>
              <a:t>牢记两根红线：操作系统的功能</a:t>
            </a:r>
          </a:p>
          <a:p>
            <a:pPr>
              <a:spcAft>
                <a:spcPct val="20000"/>
              </a:spcAft>
              <a:buFont typeface="Wingdings" panose="05000000000000000000" pitchFamily="2" charset="2"/>
              <a:buNone/>
            </a:pPr>
            <a:r>
              <a:rPr lang="zh-CN" altLang="en-US" sz="3500" dirty="0"/>
              <a:t>      面向系统资源</a:t>
            </a:r>
            <a:r>
              <a:rPr lang="en-US" altLang="zh-CN" sz="3500" dirty="0">
                <a:latin typeface="Times New Roman" panose="02020603050405020304" pitchFamily="18" charset="0"/>
              </a:rPr>
              <a:t>——</a:t>
            </a:r>
            <a:r>
              <a:rPr lang="zh-CN" altLang="en-US" sz="3500" dirty="0"/>
              <a:t>提高资源利用率</a:t>
            </a:r>
          </a:p>
          <a:p>
            <a:pPr>
              <a:spcAft>
                <a:spcPct val="20000"/>
              </a:spcAft>
              <a:buFont typeface="Wingdings" panose="05000000000000000000" pitchFamily="2" charset="2"/>
              <a:buNone/>
            </a:pPr>
            <a:r>
              <a:rPr lang="zh-CN" altLang="en-US" sz="3500" dirty="0"/>
              <a:t>      面向用户</a:t>
            </a:r>
            <a:r>
              <a:rPr lang="en-US" altLang="zh-CN" sz="3500" dirty="0">
                <a:latin typeface="Times New Roman" panose="02020603050405020304" pitchFamily="18" charset="0"/>
              </a:rPr>
              <a:t>——</a:t>
            </a:r>
            <a:r>
              <a:rPr lang="zh-CN" altLang="en-US" sz="3500" dirty="0"/>
              <a:t>方便用户使用</a:t>
            </a: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86C645-7F8C-44E3-A6E9-E6E507B2C080}"/>
              </a:ext>
            </a:extLst>
          </p:cNvPr>
          <p:cNvSpPr>
            <a:spLocks noGrp="1"/>
          </p:cNvSpPr>
          <p:nvPr>
            <p:ph type="title" idx="4294967295"/>
          </p:nvPr>
        </p:nvSpPr>
        <p:spPr>
          <a:xfrm>
            <a:off x="1076395" y="114370"/>
            <a:ext cx="10969200" cy="705600"/>
          </a:xfrm>
        </p:spPr>
        <p:txBody>
          <a:bodyPr/>
          <a:lstStyle/>
          <a:p>
            <a:r>
              <a:rPr lang="zh-CN" altLang="en-US" dirty="0"/>
              <a:t>课堂问答</a:t>
            </a:r>
          </a:p>
        </p:txBody>
      </p:sp>
      <p:sp>
        <p:nvSpPr>
          <p:cNvPr id="6" name="文本框 5">
            <a:extLst>
              <a:ext uri="{FF2B5EF4-FFF2-40B4-BE49-F238E27FC236}">
                <a16:creationId xmlns:a16="http://schemas.microsoft.com/office/drawing/2014/main" id="{01AD2E67-42BC-AC84-6F57-484CEA7A3392}"/>
              </a:ext>
            </a:extLst>
          </p:cNvPr>
          <p:cNvSpPr txBox="1"/>
          <p:nvPr>
            <p:custDataLst>
              <p:tags r:id="rId2"/>
            </p:custDataLst>
          </p:nvPr>
        </p:nvSpPr>
        <p:spPr>
          <a:xfrm>
            <a:off x="1219200" y="1248937"/>
            <a:ext cx="9753600" cy="1529188"/>
          </a:xfrm>
          <a:prstGeom prst="rect">
            <a:avLst/>
          </a:prstGeom>
          <a:noFill/>
        </p:spPr>
        <p:txBody>
          <a:bodyPr vert="horz" wrap="square" rtlCol="0" anchor="ctr" anchorCtr="0">
            <a:noAutofit/>
          </a:bodyPr>
          <a:lstStyle/>
          <a:p>
            <a:r>
              <a:rPr lang="en-US" altLang="zh-CN" sz="2800" dirty="0"/>
              <a:t>1. </a:t>
            </a:r>
            <a:r>
              <a:rPr lang="zh-CN" altLang="en-US" sz="2800" dirty="0">
                <a:latin typeface="Arial" panose="020B0604020202020204" pitchFamily="34" charset="0"/>
              </a:rPr>
              <a:t>在分时系统中，时间片一定，</a:t>
            </a:r>
            <a:r>
              <a:rPr lang="en-US" altLang="zh-CN" sz="2800" dirty="0">
                <a:latin typeface="Arial" panose="020B0604020202020204" pitchFamily="34" charset="0"/>
              </a:rPr>
              <a:t>(      )</a:t>
            </a:r>
            <a:r>
              <a:rPr lang="zh-CN" altLang="en-US" sz="2800" dirty="0">
                <a:latin typeface="Arial" panose="020B0604020202020204" pitchFamily="34" charset="0"/>
              </a:rPr>
              <a:t>，响应时间越长。</a:t>
            </a:r>
            <a:endParaRPr lang="en-US" altLang="zh-CN" sz="2800" dirty="0">
              <a:latin typeface="Arial" panose="020B0604020202020204" pitchFamily="34" charset="0"/>
            </a:endParaRPr>
          </a:p>
        </p:txBody>
      </p:sp>
      <p:sp>
        <p:nvSpPr>
          <p:cNvPr id="7" name="文本框 6">
            <a:extLst>
              <a:ext uri="{FF2B5EF4-FFF2-40B4-BE49-F238E27FC236}">
                <a16:creationId xmlns:a16="http://schemas.microsoft.com/office/drawing/2014/main" id="{713F13E0-B549-5934-07C0-F29B06A7B3E1}"/>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zh-CN" altLang="en-US" sz="2800" dirty="0">
                <a:latin typeface="Arial" panose="020B0604020202020204" pitchFamily="34" charset="0"/>
              </a:rPr>
              <a:t>内存越多</a:t>
            </a:r>
          </a:p>
        </p:txBody>
      </p:sp>
      <p:sp>
        <p:nvSpPr>
          <p:cNvPr id="8" name="文本框 7">
            <a:extLst>
              <a:ext uri="{FF2B5EF4-FFF2-40B4-BE49-F238E27FC236}">
                <a16:creationId xmlns:a16="http://schemas.microsoft.com/office/drawing/2014/main" id="{651EEE96-37E2-2EC1-E8B7-4E8691BDF1EC}"/>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lang="zh-CN" altLang="en-US" sz="2800" dirty="0">
                <a:latin typeface="Arial" panose="020B0604020202020204" pitchFamily="34" charset="0"/>
              </a:rPr>
              <a:t>用户数越多 </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a:extLst>
              <a:ext uri="{FF2B5EF4-FFF2-40B4-BE49-F238E27FC236}">
                <a16:creationId xmlns:a16="http://schemas.microsoft.com/office/drawing/2014/main" id="{3DA9AE7F-A88A-2E70-F1DD-78284CB930DE}"/>
              </a:ext>
            </a:extLst>
          </p:cNvPr>
          <p:cNvSpPr txBox="1"/>
          <p:nvPr>
            <p:custDataLst>
              <p:tags r:id="rId5"/>
            </p:custDataLst>
          </p:nvPr>
        </p:nvSpPr>
        <p:spPr>
          <a:xfrm>
            <a:off x="2438400" y="4500563"/>
            <a:ext cx="8534400" cy="642938"/>
          </a:xfrm>
          <a:prstGeom prst="rect">
            <a:avLst/>
          </a:prstGeom>
          <a:noFill/>
        </p:spPr>
        <p:txBody>
          <a:bodyPr vert="horz" rtlCol="0" anchor="ctr" anchorCtr="0">
            <a:noAutofit/>
          </a:bodyPr>
          <a:lstStyle/>
          <a:p>
            <a:r>
              <a:rPr lang="zh-CN" altLang="en-US" sz="2800" dirty="0">
                <a:latin typeface="Arial" panose="020B0604020202020204" pitchFamily="34" charset="0"/>
              </a:rPr>
              <a:t>内存越少</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文本框 9">
            <a:extLst>
              <a:ext uri="{FF2B5EF4-FFF2-40B4-BE49-F238E27FC236}">
                <a16:creationId xmlns:a16="http://schemas.microsoft.com/office/drawing/2014/main" id="{DE185D0A-760E-B3A2-9854-67E2F27830F8}"/>
              </a:ext>
            </a:extLst>
          </p:cNvPr>
          <p:cNvSpPr txBox="1"/>
          <p:nvPr>
            <p:custDataLst>
              <p:tags r:id="rId6"/>
            </p:custDataLst>
          </p:nvPr>
        </p:nvSpPr>
        <p:spPr>
          <a:xfrm>
            <a:off x="2438400" y="5357813"/>
            <a:ext cx="8534400" cy="642938"/>
          </a:xfrm>
          <a:prstGeom prst="rect">
            <a:avLst/>
          </a:prstGeom>
          <a:noFill/>
        </p:spPr>
        <p:txBody>
          <a:bodyPr vert="horz" rtlCol="0" anchor="ctr" anchorCtr="0">
            <a:noAutofit/>
          </a:bodyPr>
          <a:lstStyle/>
          <a:p>
            <a:r>
              <a:rPr lang="zh-CN" altLang="en-US" sz="2800" dirty="0">
                <a:latin typeface="Arial" panose="020B0604020202020204" pitchFamily="34" charset="0"/>
              </a:rPr>
              <a:t>用户数越少</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D9DD09B3-C4AD-BE56-20B7-38A81833258B}"/>
              </a:ext>
            </a:extLst>
          </p:cNvPr>
          <p:cNvSpPr>
            <a:spLocks noChangeAspect="1"/>
          </p:cNvSpPr>
          <p:nvPr>
            <p:custDataLst>
              <p:tags r:id="rId7"/>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D7E14E45-A074-AA8D-6AEF-F68350F4ECDA}"/>
              </a:ext>
            </a:extLst>
          </p:cNvPr>
          <p:cNvSpPr>
            <a:spLocks noChangeAspect="1"/>
          </p:cNvSpPr>
          <p:nvPr>
            <p:custDataLst>
              <p:tags r:id="rId8"/>
            </p:custDataLst>
          </p:nvPr>
        </p:nvSpPr>
        <p:spPr>
          <a:xfrm>
            <a:off x="1571625" y="3707606"/>
            <a:ext cx="514350" cy="514350"/>
          </a:xfrm>
          <a:prstGeom prst="ellipse">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a:extLst>
              <a:ext uri="{FF2B5EF4-FFF2-40B4-BE49-F238E27FC236}">
                <a16:creationId xmlns:a16="http://schemas.microsoft.com/office/drawing/2014/main" id="{044355B1-82D9-E9C8-FBCC-DC3B2E0DBA98}"/>
              </a:ext>
            </a:extLst>
          </p:cNvPr>
          <p:cNvSpPr>
            <a:spLocks noChangeAspect="1"/>
          </p:cNvSpPr>
          <p:nvPr>
            <p:custDataLst>
              <p:tags r:id="rId9"/>
            </p:custDataLst>
          </p:nvPr>
        </p:nvSpPr>
        <p:spPr>
          <a:xfrm>
            <a:off x="1571625" y="4564856"/>
            <a:ext cx="514350" cy="514350"/>
          </a:xfrm>
          <a:prstGeom prst="ellipse">
            <a:avLst/>
          </a:prstGeom>
          <a:solidFill>
            <a:srgbClr val="808080"/>
          </a:solidFill>
          <a:ln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BCB0AE75-8201-330A-F41C-5550F0D125A0}"/>
              </a:ext>
            </a:extLst>
          </p:cNvPr>
          <p:cNvSpPr>
            <a:spLocks noChangeAspect="1"/>
          </p:cNvSpPr>
          <p:nvPr>
            <p:custDataLst>
              <p:tags r:id="rId10"/>
            </p:custDataLst>
          </p:nvPr>
        </p:nvSpPr>
        <p:spPr>
          <a:xfrm>
            <a:off x="1571625" y="5422106"/>
            <a:ext cx="514350" cy="514350"/>
          </a:xfrm>
          <a:prstGeom prst="ellipse">
            <a:avLst/>
          </a:prstGeom>
          <a:solidFill>
            <a:srgbClr val="808080"/>
          </a:solidFill>
          <a:ln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165BFCAD-4ADB-24F5-ABA2-64618B8192CD}"/>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6" name="组合 15">
            <a:extLst>
              <a:ext uri="{FF2B5EF4-FFF2-40B4-BE49-F238E27FC236}">
                <a16:creationId xmlns:a16="http://schemas.microsoft.com/office/drawing/2014/main" id="{09AFC1D6-4836-B42C-0C93-90CD919962AA}"/>
              </a:ext>
            </a:extLst>
          </p:cNvPr>
          <p:cNvGrpSpPr/>
          <p:nvPr>
            <p:custDataLst>
              <p:tags r:id="rId12"/>
            </p:custDataLst>
          </p:nvPr>
        </p:nvGrpSpPr>
        <p:grpSpPr>
          <a:xfrm>
            <a:off x="0" y="0"/>
            <a:ext cx="12192000" cy="635000"/>
            <a:chOff x="0" y="0"/>
            <a:chExt cx="12192000" cy="635000"/>
          </a:xfrm>
        </p:grpSpPr>
        <p:sp>
          <p:nvSpPr>
            <p:cNvPr id="17" name="TitleBackground">
              <a:extLst>
                <a:ext uri="{FF2B5EF4-FFF2-40B4-BE49-F238E27FC236}">
                  <a16:creationId xmlns:a16="http://schemas.microsoft.com/office/drawing/2014/main" id="{4898E71C-7C2D-5729-9C70-B56795D1FF1F}"/>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ColorBlock">
              <a:extLst>
                <a:ext uri="{FF2B5EF4-FFF2-40B4-BE49-F238E27FC236}">
                  <a16:creationId xmlns:a16="http://schemas.microsoft.com/office/drawing/2014/main" id="{22D9D858-3A25-33EC-F96B-D3949B7C10CA}"/>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ypeText">
              <a:extLst>
                <a:ext uri="{FF2B5EF4-FFF2-40B4-BE49-F238E27FC236}">
                  <a16:creationId xmlns:a16="http://schemas.microsoft.com/office/drawing/2014/main" id="{2D361163-8FF1-2C91-A59B-681276693A8D}"/>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20" name="TipText">
              <a:extLst>
                <a:ext uri="{FF2B5EF4-FFF2-40B4-BE49-F238E27FC236}">
                  <a16:creationId xmlns:a16="http://schemas.microsoft.com/office/drawing/2014/main" id="{E1D37227-AE6F-517C-D308-085DBAADBB93}"/>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21" name="图片 20">
            <a:extLst>
              <a:ext uri="{FF2B5EF4-FFF2-40B4-BE49-F238E27FC236}">
                <a16:creationId xmlns:a16="http://schemas.microsoft.com/office/drawing/2014/main" id="{68ED24D7-20F1-9A1D-5A6B-0A2D4AC29CC2}"/>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57522002"/>
      </p:ext>
    </p:ext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1">
            <a:extLst>
              <a:ext uri="{FF2B5EF4-FFF2-40B4-BE49-F238E27FC236}">
                <a16:creationId xmlns:a16="http://schemas.microsoft.com/office/drawing/2014/main" id="{E47D5305-450E-448A-96C3-21B5A79A25C7}"/>
              </a:ext>
            </a:extLst>
          </p:cNvPr>
          <p:cNvSpPr>
            <a:spLocks noGrp="1"/>
          </p:cNvSpPr>
          <p:nvPr>
            <p:ph type="title" idx="4294967295"/>
          </p:nvPr>
        </p:nvSpPr>
        <p:spPr>
          <a:xfrm>
            <a:off x="1076325" y="114300"/>
            <a:ext cx="9318959" cy="706438"/>
          </a:xfrm>
        </p:spPr>
        <p:txBody>
          <a:bodyPr/>
          <a:lstStyle/>
          <a:p>
            <a:r>
              <a:rPr lang="zh-CN" altLang="en-US" dirty="0"/>
              <a:t>课堂问答</a:t>
            </a:r>
          </a:p>
        </p:txBody>
      </p:sp>
      <p:sp>
        <p:nvSpPr>
          <p:cNvPr id="5" name="文本框 4">
            <a:extLst>
              <a:ext uri="{FF2B5EF4-FFF2-40B4-BE49-F238E27FC236}">
                <a16:creationId xmlns:a16="http://schemas.microsoft.com/office/drawing/2014/main" id="{11BF25BD-27A6-7D54-33FF-764514C0A86E}"/>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en-US" altLang="zh-CN" sz="2800" dirty="0">
                <a:latin typeface="Arial" panose="020B0604020202020204" pitchFamily="34" charset="0"/>
              </a:rPr>
              <a:t>2. </a:t>
            </a:r>
            <a:r>
              <a:rPr lang="zh-CN" altLang="en-US" sz="2400" b="1" dirty="0"/>
              <a:t> 在设计一个用于工业流水线控制的计算机系统时，选择操作系统应优先考虑其哪方面的特性？该特性通常通过何种机制来保障？</a:t>
            </a:r>
            <a:endParaRPr lang="zh-CN" altLang="en-US"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87F1CA0C-0DDE-51DB-8A9C-F5B647524B3B}"/>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zh-CN" altLang="en-US" sz="2400" dirty="0"/>
              <a:t>交互性；通过优化图形用户界面</a:t>
            </a:r>
            <a:r>
              <a:rPr lang="en-US" altLang="zh-CN" sz="2400" dirty="0"/>
              <a:t>(GUI)</a:t>
            </a:r>
            <a:r>
              <a:rPr lang="zh-CN" altLang="en-US" sz="2400" dirty="0"/>
              <a:t>和快速响应鼠标键盘事件来保障。</a:t>
            </a:r>
            <a:endParaRPr lang="zh-CN" altLang="en-US"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5291CD95-DD18-BB1E-5750-D02F5F90D663}"/>
              </a:ext>
            </a:extLst>
          </p:cNvPr>
          <p:cNvSpPr txBox="1"/>
          <p:nvPr>
            <p:custDataLst>
              <p:tags r:id="rId4"/>
            </p:custDataLst>
          </p:nvPr>
        </p:nvSpPr>
        <p:spPr>
          <a:xfrm>
            <a:off x="2438399" y="3643313"/>
            <a:ext cx="9381893" cy="642938"/>
          </a:xfrm>
          <a:prstGeom prst="rect">
            <a:avLst/>
          </a:prstGeom>
          <a:noFill/>
        </p:spPr>
        <p:txBody>
          <a:bodyPr vert="horz" rtlCol="0" anchor="ctr" anchorCtr="0">
            <a:noAutofit/>
          </a:bodyPr>
          <a:lstStyle/>
          <a:p>
            <a:r>
              <a:rPr lang="zh-CN" altLang="en-US" sz="2400" dirty="0"/>
              <a:t>高吞吐量；通过采用多道批处理技术和高效的作业调度算法来保障。</a:t>
            </a:r>
            <a:endParaRPr lang="zh-CN" altLang="en-US"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436CFB11-F371-78C9-6052-9662B81FF154}"/>
              </a:ext>
            </a:extLst>
          </p:cNvPr>
          <p:cNvSpPr txBox="1"/>
          <p:nvPr>
            <p:custDataLst>
              <p:tags r:id="rId5"/>
            </p:custDataLst>
          </p:nvPr>
        </p:nvSpPr>
        <p:spPr>
          <a:xfrm>
            <a:off x="2438400" y="4607719"/>
            <a:ext cx="8534400" cy="642938"/>
          </a:xfrm>
          <a:prstGeom prst="rect">
            <a:avLst/>
          </a:prstGeom>
          <a:noFill/>
        </p:spPr>
        <p:txBody>
          <a:bodyPr vert="horz" rtlCol="0" anchor="ctr" anchorCtr="0">
            <a:noAutofit/>
          </a:bodyPr>
          <a:lstStyle/>
          <a:p>
            <a:r>
              <a:rPr lang="zh-CN" altLang="en-US" sz="2400" dirty="0"/>
              <a:t>及时性与高可靠性；通过采用实时调度算法、冗余设计和容错机制来保障。</a:t>
            </a:r>
            <a:br>
              <a:rPr lang="zh-CN" altLang="en-US" sz="2800" dirty="0"/>
            </a:br>
            <a:endParaRPr lang="zh-CN" altLang="en-US"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a:extLst>
              <a:ext uri="{FF2B5EF4-FFF2-40B4-BE49-F238E27FC236}">
                <a16:creationId xmlns:a16="http://schemas.microsoft.com/office/drawing/2014/main" id="{D236C1B7-0145-B084-62A2-533784701C32}"/>
              </a:ext>
            </a:extLst>
          </p:cNvPr>
          <p:cNvSpPr txBox="1"/>
          <p:nvPr>
            <p:custDataLst>
              <p:tags r:id="rId6"/>
            </p:custDataLst>
          </p:nvPr>
        </p:nvSpPr>
        <p:spPr>
          <a:xfrm>
            <a:off x="2438400" y="5357813"/>
            <a:ext cx="8534400" cy="642938"/>
          </a:xfrm>
          <a:prstGeom prst="rect">
            <a:avLst/>
          </a:prstGeom>
          <a:noFill/>
        </p:spPr>
        <p:txBody>
          <a:bodyPr vert="horz" rtlCol="0" anchor="ctr" anchorCtr="0">
            <a:noAutofit/>
          </a:bodyPr>
          <a:lstStyle/>
          <a:p>
            <a:r>
              <a:rPr lang="zh-CN" altLang="en-US" sz="2400" dirty="0"/>
              <a:t>资源利用率；通过虚拟存储器技术和</a:t>
            </a:r>
            <a:r>
              <a:rPr lang="en-US" altLang="zh-CN" sz="2400" dirty="0"/>
              <a:t>Spooling</a:t>
            </a:r>
            <a:r>
              <a:rPr lang="zh-CN" altLang="en-US" sz="2400" dirty="0"/>
              <a:t>技术来保障。</a:t>
            </a:r>
            <a:endParaRPr lang="zh-CN" altLang="en-US"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28775944-B71B-65C8-6BE3-C9EE0A9F72E1}"/>
              </a:ext>
            </a:extLst>
          </p:cNvPr>
          <p:cNvSpPr>
            <a:spLocks noChangeAspect="1"/>
          </p:cNvSpPr>
          <p:nvPr>
            <p:custDataLst>
              <p:tags r:id="rId7"/>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35C0D0E6-A58B-9FBF-E879-94EB1E292D33}"/>
              </a:ext>
            </a:extLst>
          </p:cNvPr>
          <p:cNvSpPr>
            <a:spLocks noChangeAspect="1"/>
          </p:cNvSpPr>
          <p:nvPr>
            <p:custDataLst>
              <p:tags r:id="rId8"/>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00804584-0705-FF0E-206D-0B0D1CC617A5}"/>
              </a:ext>
            </a:extLst>
          </p:cNvPr>
          <p:cNvSpPr>
            <a:spLocks noChangeAspect="1"/>
          </p:cNvSpPr>
          <p:nvPr>
            <p:custDataLst>
              <p:tags r:id="rId9"/>
            </p:custDataLst>
          </p:nvPr>
        </p:nvSpPr>
        <p:spPr>
          <a:xfrm>
            <a:off x="1571625" y="4564856"/>
            <a:ext cx="514350" cy="514350"/>
          </a:xfrm>
          <a:prstGeom prst="ellipse">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a:extLst>
              <a:ext uri="{FF2B5EF4-FFF2-40B4-BE49-F238E27FC236}">
                <a16:creationId xmlns:a16="http://schemas.microsoft.com/office/drawing/2014/main" id="{C0724B69-3FD0-0056-BBF7-C8B5F63E5E79}"/>
              </a:ext>
            </a:extLst>
          </p:cNvPr>
          <p:cNvSpPr>
            <a:spLocks noChangeAspect="1"/>
          </p:cNvSpPr>
          <p:nvPr>
            <p:custDataLst>
              <p:tags r:id="rId10"/>
            </p:custDataLst>
          </p:nvPr>
        </p:nvSpPr>
        <p:spPr>
          <a:xfrm>
            <a:off x="1571625" y="5422106"/>
            <a:ext cx="514350" cy="514350"/>
          </a:xfrm>
          <a:prstGeom prst="ellipse">
            <a:avLst/>
          </a:prstGeom>
          <a:solidFill>
            <a:srgbClr val="808080"/>
          </a:solidFill>
          <a:ln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矩形: 圆角 13">
            <a:extLst>
              <a:ext uri="{FF2B5EF4-FFF2-40B4-BE49-F238E27FC236}">
                <a16:creationId xmlns:a16="http://schemas.microsoft.com/office/drawing/2014/main" id="{FEFAB9BA-E5B1-1160-0B83-1C7B50240F76}"/>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5" name="组合 14">
            <a:extLst>
              <a:ext uri="{FF2B5EF4-FFF2-40B4-BE49-F238E27FC236}">
                <a16:creationId xmlns:a16="http://schemas.microsoft.com/office/drawing/2014/main" id="{D9AFFE8D-6B48-9994-831D-8200E7AD22DA}"/>
              </a:ext>
            </a:extLst>
          </p:cNvPr>
          <p:cNvGrpSpPr/>
          <p:nvPr>
            <p:custDataLst>
              <p:tags r:id="rId12"/>
            </p:custDataLst>
          </p:nvPr>
        </p:nvGrpSpPr>
        <p:grpSpPr>
          <a:xfrm>
            <a:off x="0" y="0"/>
            <a:ext cx="12192000" cy="635000"/>
            <a:chOff x="0" y="0"/>
            <a:chExt cx="12192000" cy="635000"/>
          </a:xfrm>
        </p:grpSpPr>
        <p:sp>
          <p:nvSpPr>
            <p:cNvPr id="16" name="TitleBackground">
              <a:extLst>
                <a:ext uri="{FF2B5EF4-FFF2-40B4-BE49-F238E27FC236}">
                  <a16:creationId xmlns:a16="http://schemas.microsoft.com/office/drawing/2014/main" id="{E10417D4-CF2B-45AF-2A10-3ACFBB25CD10}"/>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a:extLst>
                <a:ext uri="{FF2B5EF4-FFF2-40B4-BE49-F238E27FC236}">
                  <a16:creationId xmlns:a16="http://schemas.microsoft.com/office/drawing/2014/main" id="{1E52B6E5-3564-6900-FE2C-39A1419BAD21}"/>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a:extLst>
                <a:ext uri="{FF2B5EF4-FFF2-40B4-BE49-F238E27FC236}">
                  <a16:creationId xmlns:a16="http://schemas.microsoft.com/office/drawing/2014/main" id="{9E5AB060-9735-B02A-5465-C38348D5D21E}"/>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9" name="TipText">
              <a:extLst>
                <a:ext uri="{FF2B5EF4-FFF2-40B4-BE49-F238E27FC236}">
                  <a16:creationId xmlns:a16="http://schemas.microsoft.com/office/drawing/2014/main" id="{B23E686C-AF08-3EA6-58C8-C6B45149EB23}"/>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20" name="图片 19">
            <a:extLst>
              <a:ext uri="{FF2B5EF4-FFF2-40B4-BE49-F238E27FC236}">
                <a16:creationId xmlns:a16="http://schemas.microsoft.com/office/drawing/2014/main" id="{B2246BFA-1972-9B07-906C-737A92ED6526}"/>
              </a:ext>
            </a:extLst>
          </p:cNvPr>
          <p:cNvPicPr>
            <a:picLocks/>
          </p:cNvPicPr>
          <p:nvPr>
            <p:custDataLst>
              <p:tags r:id="rId13"/>
            </p:custDataLst>
          </p:nvPr>
        </p:nvPicPr>
        <p:blipFill>
          <a:blip r:embed="rId20">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422376172"/>
      </p:ext>
    </p:ext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076325" y="114300"/>
            <a:ext cx="9387205" cy="705485"/>
          </a:xfrm>
        </p:spPr>
        <p:txBody>
          <a:bodyPr/>
          <a:lstStyle/>
          <a:p>
            <a:pPr algn="ctr"/>
            <a:r>
              <a:rPr lang="en-US" altLang="zh-CN" dirty="0"/>
              <a:t>1.3  </a:t>
            </a:r>
            <a:r>
              <a:rPr lang="zh-CN" altLang="en-US" dirty="0"/>
              <a:t>操作系统</a:t>
            </a:r>
            <a:r>
              <a:rPr dirty="0">
                <a:sym typeface="+mn-ea"/>
              </a:rPr>
              <a:t>的基本</a:t>
            </a:r>
            <a:r>
              <a:rPr lang="zh-CN" altLang="en-US" dirty="0">
                <a:sym typeface="+mn-ea"/>
              </a:rPr>
              <a:t>特征</a:t>
            </a:r>
            <a:endParaRPr lang="en-US" altLang="zh-CN" dirty="0"/>
          </a:p>
        </p:txBody>
      </p:sp>
      <p:sp>
        <p:nvSpPr>
          <p:cNvPr id="3" name="内容占位符 2"/>
          <p:cNvSpPr>
            <a:spLocks noGrp="1"/>
          </p:cNvSpPr>
          <p:nvPr>
            <p:ph idx="1"/>
          </p:nvPr>
        </p:nvSpPr>
        <p:spPr>
          <a:xfrm>
            <a:off x="3050834" y="1550231"/>
            <a:ext cx="5043756" cy="3217937"/>
          </a:xfrm>
        </p:spPr>
        <p:txBody>
          <a:bodyPr>
            <a:normAutofit/>
          </a:bodyPr>
          <a:lstStyle/>
          <a:p>
            <a:pPr>
              <a:buBlip>
                <a:blip r:embed="rId3"/>
              </a:buBlip>
            </a:pPr>
            <a:r>
              <a:rPr lang="en-US" altLang="zh-CN" sz="3200" dirty="0"/>
              <a:t> </a:t>
            </a:r>
            <a:r>
              <a:rPr lang="en-US" altLang="zh-CN" sz="3200" u="dottedHeavy" dirty="0"/>
              <a:t>1</a:t>
            </a:r>
            <a:r>
              <a:rPr lang="en-US" altLang="zh-CN" sz="3200" u="dottedHeavy" dirty="0">
                <a:solidFill>
                  <a:schemeClr val="tx1"/>
                </a:solidFill>
                <a:uFillTx/>
              </a:rPr>
              <a:t>.3.1  </a:t>
            </a:r>
            <a:r>
              <a:rPr lang="zh-CN" altLang="en-US" sz="3200" u="dottedHeavy" dirty="0"/>
              <a:t>并发性</a:t>
            </a:r>
            <a:endParaRPr sz="3200" u="dottedHeavy" dirty="0">
              <a:solidFill>
                <a:schemeClr val="tx1"/>
              </a:solidFill>
              <a:uFillTx/>
            </a:endParaRPr>
          </a:p>
          <a:p>
            <a:pPr>
              <a:buBlip>
                <a:blip r:embed="rId3"/>
              </a:buBlip>
            </a:pPr>
            <a:r>
              <a:rPr sz="3200" dirty="0"/>
              <a:t> </a:t>
            </a:r>
            <a:r>
              <a:rPr lang="en-US" sz="3200" u="dottedHeavy" dirty="0"/>
              <a:t>1</a:t>
            </a:r>
            <a:r>
              <a:rPr lang="en-US" altLang="zh-CN" sz="3200" u="dottedHeavy" dirty="0"/>
              <a:t>.3.2  </a:t>
            </a:r>
            <a:r>
              <a:rPr lang="zh-CN" altLang="en-US" sz="3200" u="dottedHeavy" dirty="0"/>
              <a:t>共享性</a:t>
            </a:r>
            <a:endParaRPr lang="en-US" altLang="zh-CN" sz="3200" u="dottedHeavy" dirty="0"/>
          </a:p>
          <a:p>
            <a:pPr>
              <a:buBlip>
                <a:blip r:embed="rId3"/>
              </a:buBlip>
            </a:pPr>
            <a:r>
              <a:rPr lang="zh-CN" altLang="en-US" sz="3200" dirty="0"/>
              <a:t> </a:t>
            </a:r>
            <a:r>
              <a:rPr lang="en-US" altLang="zh-CN" sz="3200" u="dottedHeavy" dirty="0"/>
              <a:t>1.3.3  </a:t>
            </a:r>
            <a:r>
              <a:rPr lang="zh-CN" altLang="en-US" sz="3200" u="dottedHeavy" dirty="0"/>
              <a:t>虚拟性</a:t>
            </a:r>
          </a:p>
          <a:p>
            <a:pPr>
              <a:buBlip>
                <a:blip r:embed="rId3"/>
              </a:buBlip>
            </a:pPr>
            <a:r>
              <a:rPr lang="zh-CN" altLang="en-US" sz="3200" dirty="0"/>
              <a:t> </a:t>
            </a:r>
            <a:r>
              <a:rPr lang="en-US" altLang="zh-CN" sz="3200" u="dottedHeavy" dirty="0"/>
              <a:t>1.3.4  </a:t>
            </a:r>
            <a:r>
              <a:rPr lang="zh-CN" altLang="en-US" sz="3200" u="dottedHeavy" dirty="0"/>
              <a:t>异步性</a:t>
            </a:r>
          </a:p>
        </p:txBody>
      </p:sp>
    </p:spTree>
    <p:custDataLst>
      <p:tags r:id="rId1"/>
    </p:custDataLst>
    <p:extLst>
      <p:ext uri="{BB962C8B-B14F-4D97-AF65-F5344CB8AC3E}">
        <p14:creationId xmlns:p14="http://schemas.microsoft.com/office/powerpoint/2010/main" val="97930826"/>
      </p:ext>
    </p:ext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076395" y="114370"/>
            <a:ext cx="10969200" cy="705600"/>
          </a:xfrm>
        </p:spPr>
        <p:txBody>
          <a:bodyPr>
            <a:normAutofit/>
          </a:bodyPr>
          <a:lstStyle/>
          <a:p>
            <a:r>
              <a:rPr lang="en-US" altLang="zh-CN" dirty="0"/>
              <a:t>1</a:t>
            </a:r>
            <a:r>
              <a:rPr lang="en-US" altLang="zh-CN" dirty="0">
                <a:sym typeface="+mn-ea"/>
              </a:rPr>
              <a:t>.3.1  </a:t>
            </a:r>
            <a:r>
              <a:rPr lang="zh-CN" altLang="en-US" dirty="0"/>
              <a:t>并发性</a:t>
            </a:r>
          </a:p>
        </p:txBody>
      </p:sp>
      <p:sp>
        <p:nvSpPr>
          <p:cNvPr id="5" name="内容占位符 2"/>
          <p:cNvSpPr txBox="1">
            <a:spLocks/>
          </p:cNvSpPr>
          <p:nvPr/>
        </p:nvSpPr>
        <p:spPr>
          <a:xfrm>
            <a:off x="666940" y="1386296"/>
            <a:ext cx="10969199" cy="4811304"/>
          </a:xfrm>
          <a:prstGeom prst="rect">
            <a:avLst/>
          </a:prstGeom>
        </p:spPr>
        <p:txBody>
          <a:bodyPr vert="horz" lIns="90000" tIns="46800" rIns="90000" bIns="46800" rtlCol="0">
            <a:noAutofit/>
          </a:bodyPr>
          <a:lstStyle>
            <a:lvl1pPr marL="228600" marR="0" lvl="0" indent="-228600" algn="l" defTabSz="914400" rtl="0" eaLnBrk="1" fontAlgn="auto" latinLnBrk="0" hangingPunct="1">
              <a:lnSpc>
                <a:spcPct val="130000"/>
              </a:lnSpc>
              <a:spcBef>
                <a:spcPts val="0"/>
              </a:spcBef>
              <a:spcAft>
                <a:spcPts val="1000"/>
              </a:spcAft>
              <a:buClr>
                <a:srgbClr val="2094CE"/>
              </a:buClr>
              <a:buSzPct val="80000"/>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Clr>
                <a:srgbClr val="FF9800"/>
              </a:buClr>
              <a:buSzPct val="90000"/>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zh-CN" sz="3000" dirty="0"/>
              <a:t>所谓</a:t>
            </a:r>
            <a:r>
              <a:rPr lang="zh-CN" altLang="zh-CN" sz="3000" b="1" dirty="0">
                <a:solidFill>
                  <a:srgbClr val="FF0000"/>
                </a:solidFill>
              </a:rPr>
              <a:t>并发性</a:t>
            </a:r>
            <a:r>
              <a:rPr lang="zh-CN" altLang="zh-CN" sz="3000" b="1" dirty="0"/>
              <a:t>（</a:t>
            </a:r>
            <a:r>
              <a:rPr lang="en-US" altLang="zh-CN" sz="3000" b="1" dirty="0"/>
              <a:t>concurrency</a:t>
            </a:r>
            <a:r>
              <a:rPr lang="zh-CN" altLang="zh-CN" sz="3000" b="1" dirty="0"/>
              <a:t>）</a:t>
            </a:r>
            <a:r>
              <a:rPr lang="zh-CN" altLang="zh-CN" sz="3000" dirty="0"/>
              <a:t>是指两个或多个事件在</a:t>
            </a:r>
            <a:r>
              <a:rPr lang="zh-CN" altLang="zh-CN" sz="3000" dirty="0">
                <a:solidFill>
                  <a:srgbClr val="FF0000"/>
                </a:solidFill>
              </a:rPr>
              <a:t>同一时间间隔</a:t>
            </a:r>
            <a:r>
              <a:rPr lang="zh-CN" altLang="zh-CN" sz="3000" dirty="0"/>
              <a:t>内发生。</a:t>
            </a:r>
            <a:endParaRPr lang="en-US" altLang="zh-CN" sz="3000" dirty="0"/>
          </a:p>
          <a:p>
            <a:r>
              <a:rPr lang="zh-CN" altLang="zh-CN" sz="3000" dirty="0"/>
              <a:t>所谓</a:t>
            </a:r>
            <a:r>
              <a:rPr lang="zh-CN" altLang="zh-CN" sz="3000" b="1" dirty="0">
                <a:solidFill>
                  <a:srgbClr val="FF0000"/>
                </a:solidFill>
              </a:rPr>
              <a:t>并行性</a:t>
            </a:r>
            <a:r>
              <a:rPr lang="zh-CN" altLang="zh-CN" sz="3000" dirty="0"/>
              <a:t>是指</a:t>
            </a:r>
            <a:r>
              <a:rPr lang="zh-CN" altLang="zh-CN" sz="3000" dirty="0">
                <a:solidFill>
                  <a:srgbClr val="0000FF"/>
                </a:solidFill>
              </a:rPr>
              <a:t>两个或多个事件在</a:t>
            </a:r>
            <a:r>
              <a:rPr lang="zh-CN" altLang="zh-CN" sz="3000" dirty="0">
                <a:solidFill>
                  <a:srgbClr val="FF0000"/>
                </a:solidFill>
              </a:rPr>
              <a:t>同一时刻</a:t>
            </a:r>
            <a:r>
              <a:rPr lang="zh-CN" altLang="zh-CN" sz="3000" dirty="0">
                <a:solidFill>
                  <a:srgbClr val="0000FF"/>
                </a:solidFill>
              </a:rPr>
              <a:t>发生</a:t>
            </a:r>
            <a:r>
              <a:rPr lang="zh-CN" altLang="zh-CN" sz="3000" dirty="0"/>
              <a:t>。</a:t>
            </a:r>
            <a:endParaRPr lang="en-US" altLang="zh-CN" sz="3000" dirty="0"/>
          </a:p>
          <a:p>
            <a:r>
              <a:rPr lang="zh-CN" altLang="zh-CN" sz="3000" dirty="0"/>
              <a:t>在多道程序环境中，</a:t>
            </a:r>
            <a:r>
              <a:rPr lang="zh-CN" altLang="zh-CN" sz="3000" dirty="0">
                <a:solidFill>
                  <a:srgbClr val="FF0000"/>
                </a:solidFill>
              </a:rPr>
              <a:t>程序并发性</a:t>
            </a:r>
            <a:r>
              <a:rPr lang="zh-CN" altLang="zh-CN" sz="3000" dirty="0">
                <a:solidFill>
                  <a:srgbClr val="0000FF"/>
                </a:solidFill>
              </a:rPr>
              <a:t>是指在计算机系统中同时存在有多个程序，从</a:t>
            </a:r>
            <a:r>
              <a:rPr lang="zh-CN" altLang="zh-CN" sz="3000" dirty="0">
                <a:solidFill>
                  <a:srgbClr val="FF0000"/>
                </a:solidFill>
              </a:rPr>
              <a:t>宏观上</a:t>
            </a:r>
            <a:r>
              <a:rPr lang="zh-CN" altLang="zh-CN" sz="3000" dirty="0">
                <a:solidFill>
                  <a:srgbClr val="0000FF"/>
                </a:solidFill>
              </a:rPr>
              <a:t>看，这些程序是同时向前推进的。在单</a:t>
            </a:r>
            <a:r>
              <a:rPr lang="en-US" altLang="zh-CN" sz="3000" dirty="0">
                <a:solidFill>
                  <a:srgbClr val="0000FF"/>
                </a:solidFill>
              </a:rPr>
              <a:t>CPU</a:t>
            </a:r>
            <a:r>
              <a:rPr lang="zh-CN" altLang="zh-CN" sz="3000" dirty="0">
                <a:solidFill>
                  <a:srgbClr val="0000FF"/>
                </a:solidFill>
              </a:rPr>
              <a:t>环境下，每一时刻只能有一道程序执行，所以</a:t>
            </a:r>
            <a:r>
              <a:rPr lang="zh-CN" altLang="zh-CN" sz="3000" dirty="0">
                <a:solidFill>
                  <a:srgbClr val="FF0000"/>
                </a:solidFill>
              </a:rPr>
              <a:t>微观上</a:t>
            </a:r>
            <a:r>
              <a:rPr lang="zh-CN" altLang="zh-CN" sz="3000" dirty="0">
                <a:solidFill>
                  <a:srgbClr val="0000FF"/>
                </a:solidFill>
              </a:rPr>
              <a:t>这些并发执行的程序是交替地在</a:t>
            </a:r>
            <a:r>
              <a:rPr lang="en-US" altLang="zh-CN" sz="3000" dirty="0">
                <a:solidFill>
                  <a:srgbClr val="0000FF"/>
                </a:solidFill>
              </a:rPr>
              <a:t>CPU</a:t>
            </a:r>
            <a:r>
              <a:rPr lang="zh-CN" altLang="zh-CN" sz="3000" dirty="0">
                <a:solidFill>
                  <a:srgbClr val="0000FF"/>
                </a:solidFill>
              </a:rPr>
              <a:t>上运行的。</a:t>
            </a:r>
            <a:endParaRPr lang="zh-CN" altLang="zh-CN" sz="3000" b="1" dirty="0">
              <a:solidFill>
                <a:srgbClr val="0000FF"/>
              </a:solidFill>
            </a:endParaRPr>
          </a:p>
        </p:txBody>
      </p:sp>
    </p:spTree>
    <p:custDataLst>
      <p:tags r:id="rId1"/>
    </p:custDataLst>
    <p:extLst>
      <p:ext uri="{BB962C8B-B14F-4D97-AF65-F5344CB8AC3E}">
        <p14:creationId xmlns:p14="http://schemas.microsoft.com/office/powerpoint/2010/main" val="3626812585"/>
      </p:ext>
    </p:ext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076395" y="114370"/>
            <a:ext cx="10969200" cy="705600"/>
          </a:xfrm>
        </p:spPr>
        <p:txBody>
          <a:bodyPr>
            <a:normAutofit/>
          </a:bodyPr>
          <a:lstStyle/>
          <a:p>
            <a:r>
              <a:rPr lang="en-US" altLang="zh-CN" dirty="0"/>
              <a:t>1</a:t>
            </a:r>
            <a:r>
              <a:rPr lang="en-US" altLang="zh-CN" dirty="0">
                <a:sym typeface="+mn-ea"/>
              </a:rPr>
              <a:t>.3.2  </a:t>
            </a:r>
            <a:r>
              <a:rPr lang="zh-CN" altLang="en-US" dirty="0"/>
              <a:t>共享性</a:t>
            </a:r>
          </a:p>
        </p:txBody>
      </p:sp>
      <p:sp>
        <p:nvSpPr>
          <p:cNvPr id="5" name="内容占位符 2"/>
          <p:cNvSpPr txBox="1">
            <a:spLocks/>
          </p:cNvSpPr>
          <p:nvPr/>
        </p:nvSpPr>
        <p:spPr>
          <a:xfrm>
            <a:off x="647404" y="1493369"/>
            <a:ext cx="10662237" cy="3298550"/>
          </a:xfrm>
          <a:prstGeom prst="rect">
            <a:avLst/>
          </a:prstGeom>
        </p:spPr>
        <p:txBody>
          <a:bodyPr vert="horz" lIns="90000" tIns="46800" rIns="90000" bIns="46800" rtlCol="0">
            <a:noAutofit/>
          </a:bodyPr>
          <a:lstStyle>
            <a:lvl1pPr marL="228600" marR="0" lvl="0" indent="-228600" algn="l" defTabSz="914400" rtl="0" eaLnBrk="1" fontAlgn="auto" latinLnBrk="0" hangingPunct="1">
              <a:lnSpc>
                <a:spcPct val="130000"/>
              </a:lnSpc>
              <a:spcBef>
                <a:spcPts val="0"/>
              </a:spcBef>
              <a:spcAft>
                <a:spcPts val="1000"/>
              </a:spcAft>
              <a:buClr>
                <a:srgbClr val="2094CE"/>
              </a:buClr>
              <a:buSzPct val="80000"/>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Clr>
                <a:srgbClr val="FF9800"/>
              </a:buClr>
              <a:buSzPct val="90000"/>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3000" dirty="0"/>
              <a:t>      </a:t>
            </a:r>
            <a:r>
              <a:rPr lang="zh-CN" altLang="zh-CN" sz="3000" dirty="0"/>
              <a:t>由于操作系统有并发性，整个系统的软﹑硬件资源不再为某个程序所独占，而是由许多程序共同使用，即许多程序共享系统的软﹑硬件资源，也就是操作系统的</a:t>
            </a:r>
            <a:r>
              <a:rPr lang="zh-CN" altLang="zh-CN" sz="3000" b="1" dirty="0"/>
              <a:t>共享性（</a:t>
            </a:r>
            <a:r>
              <a:rPr lang="en-US" altLang="zh-CN" sz="3000" b="1" dirty="0"/>
              <a:t>sharing</a:t>
            </a:r>
            <a:r>
              <a:rPr lang="zh-CN" altLang="zh-CN" sz="3000" b="1" dirty="0"/>
              <a:t>）</a:t>
            </a:r>
            <a:r>
              <a:rPr lang="zh-CN" altLang="zh-CN" sz="3000" dirty="0"/>
              <a:t>。</a:t>
            </a:r>
            <a:endParaRPr lang="zh-CN" altLang="zh-CN" sz="3000" b="1" dirty="0"/>
          </a:p>
        </p:txBody>
      </p:sp>
    </p:spTree>
    <p:custDataLst>
      <p:tags r:id="rId1"/>
    </p:custDataLst>
    <p:extLst>
      <p:ext uri="{BB962C8B-B14F-4D97-AF65-F5344CB8AC3E}">
        <p14:creationId xmlns:p14="http://schemas.microsoft.com/office/powerpoint/2010/main" val="1113818895"/>
      </p:ext>
    </p:ext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076395" y="114370"/>
            <a:ext cx="10969200" cy="705600"/>
          </a:xfrm>
        </p:spPr>
        <p:txBody>
          <a:bodyPr>
            <a:normAutofit/>
          </a:bodyPr>
          <a:lstStyle/>
          <a:p>
            <a:r>
              <a:rPr lang="en-US" altLang="zh-CN" dirty="0"/>
              <a:t>1</a:t>
            </a:r>
            <a:r>
              <a:rPr lang="en-US" altLang="zh-CN" dirty="0">
                <a:sym typeface="+mn-ea"/>
              </a:rPr>
              <a:t>.3.3  </a:t>
            </a:r>
            <a:r>
              <a:rPr lang="zh-CN" altLang="en-US" dirty="0"/>
              <a:t>虚拟性</a:t>
            </a:r>
          </a:p>
        </p:txBody>
      </p:sp>
      <p:sp>
        <p:nvSpPr>
          <p:cNvPr id="5" name="内容占位符 2"/>
          <p:cNvSpPr txBox="1">
            <a:spLocks/>
          </p:cNvSpPr>
          <p:nvPr/>
        </p:nvSpPr>
        <p:spPr>
          <a:xfrm>
            <a:off x="563974" y="1328268"/>
            <a:ext cx="11081926" cy="4501032"/>
          </a:xfrm>
          <a:prstGeom prst="rect">
            <a:avLst/>
          </a:prstGeom>
        </p:spPr>
        <p:txBody>
          <a:bodyPr vert="horz" lIns="90000" tIns="46800" rIns="90000" bIns="46800" rtlCol="0">
            <a:noAutofit/>
          </a:bodyPr>
          <a:lstStyle>
            <a:lvl1pPr marL="228600" marR="0" lvl="0" indent="-228600" algn="l" defTabSz="914400" rtl="0" eaLnBrk="1" fontAlgn="auto" latinLnBrk="0" hangingPunct="1">
              <a:lnSpc>
                <a:spcPct val="130000"/>
              </a:lnSpc>
              <a:spcBef>
                <a:spcPts val="0"/>
              </a:spcBef>
              <a:spcAft>
                <a:spcPts val="1000"/>
              </a:spcAft>
              <a:buClr>
                <a:srgbClr val="2094CE"/>
              </a:buClr>
              <a:buSzPct val="80000"/>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Clr>
                <a:srgbClr val="FF9800"/>
              </a:buClr>
              <a:buSzPct val="90000"/>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2800" dirty="0"/>
              <a:t>      </a:t>
            </a:r>
            <a:r>
              <a:rPr lang="zh-CN" altLang="zh-CN" sz="2800" dirty="0"/>
              <a:t>操作系统的虚拟性（</a:t>
            </a:r>
            <a:r>
              <a:rPr lang="en-US" altLang="zh-CN" sz="2800" dirty="0"/>
              <a:t>virtual</a:t>
            </a:r>
            <a:r>
              <a:rPr lang="zh-CN" altLang="zh-CN" sz="2800" dirty="0"/>
              <a:t>），体现在它的方方面面</a:t>
            </a:r>
            <a:r>
              <a:rPr lang="zh-CN" altLang="en-US" sz="2800" dirty="0"/>
              <a:t>：</a:t>
            </a:r>
            <a:endParaRPr lang="en-US" altLang="zh-CN" sz="2800" dirty="0"/>
          </a:p>
          <a:p>
            <a:pPr marL="0" indent="0">
              <a:lnSpc>
                <a:spcPct val="150000"/>
              </a:lnSpc>
              <a:buNone/>
            </a:pPr>
            <a:r>
              <a:rPr lang="en-US" altLang="zh-CN" sz="2800" dirty="0"/>
              <a:t>1</a:t>
            </a:r>
            <a:r>
              <a:rPr lang="zh-CN" altLang="en-US" sz="2800" dirty="0"/>
              <a:t>）</a:t>
            </a:r>
            <a:r>
              <a:rPr lang="zh-CN" altLang="zh-CN" sz="2800" dirty="0"/>
              <a:t>多道程序在单</a:t>
            </a:r>
            <a:r>
              <a:rPr lang="en-US" altLang="zh-CN" sz="2800" dirty="0"/>
              <a:t>CPU</a:t>
            </a:r>
            <a:r>
              <a:rPr lang="zh-CN" altLang="zh-CN" sz="2800" dirty="0"/>
              <a:t>的计算机上同时运行机制使得多个程序好像独占一个</a:t>
            </a:r>
            <a:r>
              <a:rPr lang="en-US" altLang="zh-CN" sz="2800" dirty="0"/>
              <a:t>CPU</a:t>
            </a:r>
            <a:r>
              <a:rPr lang="zh-CN" altLang="zh-CN" sz="2800" dirty="0"/>
              <a:t>，若干终端用户分时使用一台主机，好像每人独占了一台计算机；</a:t>
            </a:r>
            <a:endParaRPr lang="en-US" altLang="zh-CN" sz="2800" dirty="0"/>
          </a:p>
          <a:p>
            <a:pPr marL="0" indent="0">
              <a:lnSpc>
                <a:spcPct val="150000"/>
              </a:lnSpc>
              <a:buNone/>
            </a:pPr>
            <a:r>
              <a:rPr lang="en-US" altLang="zh-CN" sz="2800" dirty="0"/>
              <a:t>2</a:t>
            </a:r>
            <a:r>
              <a:rPr lang="zh-CN" altLang="en-US" sz="2800" dirty="0"/>
              <a:t>）</a:t>
            </a:r>
            <a:r>
              <a:rPr lang="zh-CN" altLang="zh-CN" sz="2800" dirty="0"/>
              <a:t>虚拟存储器使得内存为</a:t>
            </a:r>
            <a:r>
              <a:rPr lang="en-US" altLang="zh-CN" sz="2800" dirty="0"/>
              <a:t>1MB</a:t>
            </a:r>
            <a:r>
              <a:rPr lang="zh-CN" altLang="zh-CN" sz="2800" dirty="0"/>
              <a:t>的计算机可以运行总容量为</a:t>
            </a:r>
            <a:r>
              <a:rPr lang="en-US" altLang="zh-CN" sz="2800" dirty="0"/>
              <a:t>5MB</a:t>
            </a:r>
            <a:r>
              <a:rPr lang="zh-CN" altLang="zh-CN" sz="2800" dirty="0"/>
              <a:t>以上的程序。这些都体现了操作系统的虚拟性。</a:t>
            </a:r>
            <a:r>
              <a:rPr lang="en-US" altLang="zh-CN" sz="2800" dirty="0"/>
              <a:t> </a:t>
            </a:r>
            <a:endParaRPr lang="zh-CN" altLang="zh-CN" sz="2800" dirty="0"/>
          </a:p>
        </p:txBody>
      </p:sp>
    </p:spTree>
    <p:custDataLst>
      <p:tags r:id="rId1"/>
    </p:custDataLst>
    <p:extLst>
      <p:ext uri="{BB962C8B-B14F-4D97-AF65-F5344CB8AC3E}">
        <p14:creationId xmlns:p14="http://schemas.microsoft.com/office/powerpoint/2010/main" val="3936703465"/>
      </p:ext>
    </p:ext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076395" y="114370"/>
            <a:ext cx="10969200" cy="705600"/>
          </a:xfrm>
        </p:spPr>
        <p:txBody>
          <a:bodyPr>
            <a:normAutofit/>
          </a:bodyPr>
          <a:lstStyle/>
          <a:p>
            <a:r>
              <a:rPr lang="en-US" altLang="zh-CN" dirty="0"/>
              <a:t>1</a:t>
            </a:r>
            <a:r>
              <a:rPr lang="en-US" altLang="zh-CN" dirty="0">
                <a:sym typeface="+mn-ea"/>
              </a:rPr>
              <a:t>.3.4  </a:t>
            </a:r>
            <a:r>
              <a:rPr lang="zh-CN" altLang="en-US" dirty="0"/>
              <a:t>异步性</a:t>
            </a:r>
          </a:p>
        </p:txBody>
      </p:sp>
      <p:sp>
        <p:nvSpPr>
          <p:cNvPr id="5" name="内容占位符 2"/>
          <p:cNvSpPr txBox="1">
            <a:spLocks/>
          </p:cNvSpPr>
          <p:nvPr/>
        </p:nvSpPr>
        <p:spPr>
          <a:xfrm>
            <a:off x="736681" y="1467968"/>
            <a:ext cx="10969199" cy="4399432"/>
          </a:xfrm>
          <a:prstGeom prst="rect">
            <a:avLst/>
          </a:prstGeom>
        </p:spPr>
        <p:txBody>
          <a:bodyPr vert="horz" lIns="90000" tIns="46800" rIns="90000" bIns="46800" rtlCol="0">
            <a:noAutofit/>
          </a:bodyPr>
          <a:lstStyle>
            <a:lvl1pPr marL="228600" marR="0" lvl="0" indent="-228600" algn="l" defTabSz="914400" rtl="0" eaLnBrk="1" fontAlgn="auto" latinLnBrk="0" hangingPunct="1">
              <a:lnSpc>
                <a:spcPct val="130000"/>
              </a:lnSpc>
              <a:spcBef>
                <a:spcPts val="0"/>
              </a:spcBef>
              <a:spcAft>
                <a:spcPts val="1000"/>
              </a:spcAft>
              <a:buClr>
                <a:srgbClr val="2094CE"/>
              </a:buClr>
              <a:buSzPct val="80000"/>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Clr>
                <a:srgbClr val="FF9800"/>
              </a:buClr>
              <a:buSzPct val="90000"/>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2800" dirty="0"/>
              <a:t>      </a:t>
            </a:r>
            <a:r>
              <a:rPr lang="zh-CN" altLang="zh-CN" sz="2800" b="1" dirty="0"/>
              <a:t>异步性（</a:t>
            </a:r>
            <a:r>
              <a:rPr lang="en-US" altLang="zh-CN" sz="2800" b="1" dirty="0" err="1"/>
              <a:t>asynchronism</a:t>
            </a:r>
            <a:r>
              <a:rPr lang="zh-CN" altLang="zh-CN" sz="2800" b="1" dirty="0"/>
              <a:t>）</a:t>
            </a:r>
            <a:r>
              <a:rPr lang="zh-CN" altLang="zh-CN" sz="2800" dirty="0"/>
              <a:t>也</a:t>
            </a:r>
            <a:r>
              <a:rPr lang="zh-CN" altLang="zh-CN" sz="2800" b="1" dirty="0"/>
              <a:t>称不确定性</a:t>
            </a:r>
            <a:r>
              <a:rPr lang="zh-CN" altLang="zh-CN" sz="2800" dirty="0"/>
              <a:t>。在多道程序环境下，允许多个进程并发执行，每个进程在</a:t>
            </a:r>
            <a:r>
              <a:rPr lang="zh-CN" altLang="zh-CN" sz="2800" dirty="0">
                <a:solidFill>
                  <a:srgbClr val="0000FF"/>
                </a:solidFill>
              </a:rPr>
              <a:t>何时执行，何时暂停以及进程的推进速度都是不可预知的</a:t>
            </a:r>
            <a:r>
              <a:rPr lang="zh-CN" altLang="zh-CN" sz="2800" dirty="0"/>
              <a:t>，也就是说并发进程所处的状态是不确定的。除此之外，它们在某一时刻的</a:t>
            </a:r>
            <a:r>
              <a:rPr lang="zh-CN" altLang="zh-CN" sz="2800" dirty="0">
                <a:solidFill>
                  <a:srgbClr val="0000FF"/>
                </a:solidFill>
              </a:rPr>
              <a:t>资源拥有情况和系统资源的共享情况也是不确定的</a:t>
            </a:r>
            <a:r>
              <a:rPr lang="zh-CN" altLang="zh-CN" sz="2800" dirty="0"/>
              <a:t>。因此，我们说操作系统具有异步的特征。</a:t>
            </a:r>
          </a:p>
        </p:txBody>
      </p:sp>
    </p:spTree>
    <p:custDataLst>
      <p:tags r:id="rId1"/>
    </p:custDataLst>
    <p:extLst>
      <p:ext uri="{BB962C8B-B14F-4D97-AF65-F5344CB8AC3E}">
        <p14:creationId xmlns:p14="http://schemas.microsoft.com/office/powerpoint/2010/main" val="982907056"/>
      </p:ext>
    </p:ext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5F3061C6-BE90-B82A-BE18-4E07C198357D}"/>
              </a:ext>
            </a:extLst>
          </p:cNvPr>
          <p:cNvSpPr txBox="1"/>
          <p:nvPr>
            <p:custDataLst>
              <p:tags r:id="rId2"/>
            </p:custDataLst>
          </p:nvPr>
        </p:nvSpPr>
        <p:spPr>
          <a:xfrm>
            <a:off x="550126" y="849312"/>
            <a:ext cx="10790663" cy="1808163"/>
          </a:xfrm>
          <a:prstGeom prst="rect">
            <a:avLst/>
          </a:prstGeom>
          <a:noFill/>
        </p:spPr>
        <p:txBody>
          <a:bodyPr vert="horz" wrap="square" rtlCol="0" anchor="ctr" anchorCtr="0">
            <a:noAutofit/>
          </a:bodyPr>
          <a:lstStyle/>
          <a:p>
            <a:r>
              <a:rPr lang="zh-CN" altLang="en-US" sz="3200" b="1" dirty="0"/>
              <a:t>练习</a:t>
            </a:r>
            <a:endParaRPr lang="en-US" altLang="zh-CN" sz="3200" b="1" dirty="0"/>
          </a:p>
          <a:p>
            <a:r>
              <a:rPr lang="zh-CN" altLang="en-US" sz="2400" b="1" dirty="0"/>
              <a:t>假设一个单核</a:t>
            </a:r>
            <a:r>
              <a:rPr lang="en-US" altLang="zh-CN" sz="2400" b="1" dirty="0"/>
              <a:t>CPU</a:t>
            </a:r>
            <a:r>
              <a:rPr lang="zh-CN" altLang="en-US" sz="2400" b="1" dirty="0"/>
              <a:t>系统正在运行一个现代图形界面的操作系统（如</a:t>
            </a:r>
            <a:r>
              <a:rPr lang="en-US" altLang="zh-CN" sz="2400" b="1" dirty="0"/>
              <a:t>Windows</a:t>
            </a:r>
            <a:r>
              <a:rPr lang="zh-CN" altLang="en-US" sz="2400" b="1" dirty="0"/>
              <a:t>或</a:t>
            </a:r>
            <a:r>
              <a:rPr lang="en-US" altLang="zh-CN" sz="2400" b="1" dirty="0"/>
              <a:t>Linux</a:t>
            </a:r>
            <a:r>
              <a:rPr lang="zh-CN" altLang="en-US" sz="2400" b="1" dirty="0"/>
              <a:t>）。用户同时打开了浏览器、音乐播放器和文档编辑器，并且感觉这些程序在“同时”运行。这种现象最主要体现了操作系统的哪个基本特征？</a:t>
            </a:r>
            <a:endParaRPr lang="zh-CN" altLang="en-US" sz="2400" dirty="0"/>
          </a:p>
        </p:txBody>
      </p:sp>
      <p:sp>
        <p:nvSpPr>
          <p:cNvPr id="6" name="文本框 5">
            <a:extLst>
              <a:ext uri="{FF2B5EF4-FFF2-40B4-BE49-F238E27FC236}">
                <a16:creationId xmlns:a16="http://schemas.microsoft.com/office/drawing/2014/main" id="{2596C81A-626C-6E7F-93DA-D4C7BD24D6D3}"/>
              </a:ext>
            </a:extLst>
          </p:cNvPr>
          <p:cNvSpPr txBox="1"/>
          <p:nvPr>
            <p:custDataLst>
              <p:tags r:id="rId3"/>
            </p:custDataLst>
          </p:nvPr>
        </p:nvSpPr>
        <p:spPr>
          <a:xfrm>
            <a:off x="2438400" y="3154051"/>
            <a:ext cx="8534400" cy="642938"/>
          </a:xfrm>
          <a:prstGeom prst="rect">
            <a:avLst/>
          </a:prstGeom>
          <a:noFill/>
        </p:spPr>
        <p:txBody>
          <a:bodyPr vert="horz" rtlCol="0" anchor="ctr" anchorCtr="0">
            <a:noAutofit/>
          </a:bodyPr>
          <a:lstStyle/>
          <a:p>
            <a:r>
              <a:rPr lang="zh-CN" altLang="en-US" sz="2000" dirty="0"/>
              <a:t>异步性 </a:t>
            </a:r>
            <a:r>
              <a:rPr lang="en-US" altLang="zh-CN" sz="2000" dirty="0"/>
              <a:t>(Asynchronism)</a:t>
            </a:r>
            <a:endParaRPr lang="zh-CN" altLang="en-US"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A533F43D-5CD3-6D88-EDE6-5B814EAC5E38}"/>
              </a:ext>
            </a:extLst>
          </p:cNvPr>
          <p:cNvSpPr txBox="1"/>
          <p:nvPr>
            <p:custDataLst>
              <p:tags r:id="rId4"/>
            </p:custDataLst>
          </p:nvPr>
        </p:nvSpPr>
        <p:spPr>
          <a:xfrm>
            <a:off x="2438400" y="4011301"/>
            <a:ext cx="8534400" cy="642938"/>
          </a:xfrm>
          <a:prstGeom prst="rect">
            <a:avLst/>
          </a:prstGeom>
          <a:noFill/>
        </p:spPr>
        <p:txBody>
          <a:bodyPr vert="horz" rtlCol="0" anchor="ctr" anchorCtr="0">
            <a:noAutofit/>
          </a:bodyPr>
          <a:lstStyle/>
          <a:p>
            <a:r>
              <a:rPr lang="zh-CN" altLang="en-US" sz="2000" dirty="0"/>
              <a:t>共享性 </a:t>
            </a:r>
            <a:r>
              <a:rPr lang="en-US" altLang="zh-CN" sz="2000" dirty="0"/>
              <a:t>(Sharing)</a:t>
            </a:r>
            <a:endParaRPr lang="zh-CN" altLang="en-US"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4D8ECF15-90DC-7B16-CD1F-C6D2CA7C0BFE}"/>
              </a:ext>
            </a:extLst>
          </p:cNvPr>
          <p:cNvSpPr txBox="1"/>
          <p:nvPr>
            <p:custDataLst>
              <p:tags r:id="rId5"/>
            </p:custDataLst>
          </p:nvPr>
        </p:nvSpPr>
        <p:spPr>
          <a:xfrm>
            <a:off x="2438400" y="4868551"/>
            <a:ext cx="8534400" cy="642938"/>
          </a:xfrm>
          <a:prstGeom prst="rect">
            <a:avLst/>
          </a:prstGeom>
          <a:noFill/>
        </p:spPr>
        <p:txBody>
          <a:bodyPr vert="horz" rtlCol="0" anchor="ctr" anchorCtr="0">
            <a:noAutofit/>
          </a:bodyPr>
          <a:lstStyle/>
          <a:p>
            <a:r>
              <a:rPr lang="zh-CN" altLang="en-US" sz="2000" dirty="0"/>
              <a:t>并发性 </a:t>
            </a:r>
            <a:r>
              <a:rPr lang="en-US" altLang="zh-CN" sz="2000" dirty="0"/>
              <a:t>(Concurrency)</a:t>
            </a:r>
            <a:endParaRPr lang="zh-CN" altLang="en-US"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a:extLst>
              <a:ext uri="{FF2B5EF4-FFF2-40B4-BE49-F238E27FC236}">
                <a16:creationId xmlns:a16="http://schemas.microsoft.com/office/drawing/2014/main" id="{E5BED474-6428-61AC-3E54-454548714F93}"/>
              </a:ext>
            </a:extLst>
          </p:cNvPr>
          <p:cNvSpPr txBox="1"/>
          <p:nvPr>
            <p:custDataLst>
              <p:tags r:id="rId6"/>
            </p:custDataLst>
          </p:nvPr>
        </p:nvSpPr>
        <p:spPr>
          <a:xfrm>
            <a:off x="2438400" y="5725801"/>
            <a:ext cx="8534400" cy="642938"/>
          </a:xfrm>
          <a:prstGeom prst="rect">
            <a:avLst/>
          </a:prstGeom>
          <a:noFill/>
        </p:spPr>
        <p:txBody>
          <a:bodyPr vert="horz" rtlCol="0" anchor="ctr" anchorCtr="0">
            <a:noAutofit/>
          </a:bodyPr>
          <a:lstStyle/>
          <a:p>
            <a:r>
              <a:rPr lang="zh-CN" altLang="en-US" sz="2000" dirty="0"/>
              <a:t>虚拟性 </a:t>
            </a:r>
            <a:r>
              <a:rPr lang="en-US" altLang="zh-CN" sz="2000" dirty="0"/>
              <a:t>(Virtual)</a:t>
            </a:r>
            <a:endParaRPr lang="zh-CN" altLang="en-US" sz="2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1E76B2B8-DAEC-A73F-3B5A-E6F291C18CA2}"/>
              </a:ext>
            </a:extLst>
          </p:cNvPr>
          <p:cNvSpPr>
            <a:spLocks noChangeAspect="1"/>
          </p:cNvSpPr>
          <p:nvPr>
            <p:custDataLst>
              <p:tags r:id="rId7"/>
            </p:custDataLst>
          </p:nvPr>
        </p:nvSpPr>
        <p:spPr>
          <a:xfrm>
            <a:off x="1571625" y="3218344"/>
            <a:ext cx="514350" cy="514350"/>
          </a:xfrm>
          <a:prstGeom prst="ellipse">
            <a:avLst/>
          </a:prstGeom>
          <a:solidFill>
            <a:srgbClr val="808080"/>
          </a:solidFill>
          <a:ln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234FEE72-D988-4827-22AC-A8B4C54AD689}"/>
              </a:ext>
            </a:extLst>
          </p:cNvPr>
          <p:cNvSpPr>
            <a:spLocks noChangeAspect="1"/>
          </p:cNvSpPr>
          <p:nvPr>
            <p:custDataLst>
              <p:tags r:id="rId8"/>
            </p:custDataLst>
          </p:nvPr>
        </p:nvSpPr>
        <p:spPr>
          <a:xfrm>
            <a:off x="1571625" y="4075594"/>
            <a:ext cx="514350" cy="514350"/>
          </a:xfrm>
          <a:prstGeom prst="ellipse">
            <a:avLst/>
          </a:prstGeom>
          <a:solidFill>
            <a:srgbClr val="808080"/>
          </a:solidFill>
          <a:ln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F5D6451A-16BA-884C-B092-96447A0FBC8B}"/>
              </a:ext>
            </a:extLst>
          </p:cNvPr>
          <p:cNvSpPr>
            <a:spLocks noChangeAspect="1"/>
          </p:cNvSpPr>
          <p:nvPr>
            <p:custDataLst>
              <p:tags r:id="rId9"/>
            </p:custDataLst>
          </p:nvPr>
        </p:nvSpPr>
        <p:spPr>
          <a:xfrm>
            <a:off x="1571625" y="4932844"/>
            <a:ext cx="514350" cy="514350"/>
          </a:xfrm>
          <a:prstGeom prst="ellipse">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a:extLst>
              <a:ext uri="{FF2B5EF4-FFF2-40B4-BE49-F238E27FC236}">
                <a16:creationId xmlns:a16="http://schemas.microsoft.com/office/drawing/2014/main" id="{D21CFE10-992B-AB34-2F77-33F99EB0CA6B}"/>
              </a:ext>
            </a:extLst>
          </p:cNvPr>
          <p:cNvSpPr>
            <a:spLocks noChangeAspect="1"/>
          </p:cNvSpPr>
          <p:nvPr>
            <p:custDataLst>
              <p:tags r:id="rId10"/>
            </p:custDataLst>
          </p:nvPr>
        </p:nvSpPr>
        <p:spPr>
          <a:xfrm>
            <a:off x="1571625" y="5790094"/>
            <a:ext cx="514350" cy="514350"/>
          </a:xfrm>
          <a:prstGeom prst="ellipse">
            <a:avLst/>
          </a:prstGeom>
          <a:solidFill>
            <a:srgbClr val="808080"/>
          </a:solidFill>
          <a:ln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矩形: 圆角 13">
            <a:extLst>
              <a:ext uri="{FF2B5EF4-FFF2-40B4-BE49-F238E27FC236}">
                <a16:creationId xmlns:a16="http://schemas.microsoft.com/office/drawing/2014/main" id="{1C5CE845-3F23-C23A-1D93-3073C2BADEA4}"/>
              </a:ext>
            </a:extLst>
          </p:cNvPr>
          <p:cNvSpPr/>
          <p:nvPr>
            <p:custDataLst>
              <p:tags r:id="rId11"/>
            </p:custDataLst>
          </p:nvPr>
        </p:nvSpPr>
        <p:spPr>
          <a:xfrm>
            <a:off x="9077325" y="6171571"/>
            <a:ext cx="1543050" cy="411480"/>
          </a:xfrm>
          <a:prstGeom prst="roundRect">
            <a:avLst/>
          </a:prstGeom>
          <a:solidFill>
            <a:srgbClr val="808080"/>
          </a:solidFill>
          <a:ln w="381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5" name="组合 14">
            <a:extLst>
              <a:ext uri="{FF2B5EF4-FFF2-40B4-BE49-F238E27FC236}">
                <a16:creationId xmlns:a16="http://schemas.microsoft.com/office/drawing/2014/main" id="{21FC99AB-8495-D379-5270-6B85A4C5364C}"/>
              </a:ext>
            </a:extLst>
          </p:cNvPr>
          <p:cNvGrpSpPr/>
          <p:nvPr>
            <p:custDataLst>
              <p:tags r:id="rId12"/>
            </p:custDataLst>
          </p:nvPr>
        </p:nvGrpSpPr>
        <p:grpSpPr>
          <a:xfrm>
            <a:off x="0" y="0"/>
            <a:ext cx="12192000" cy="635000"/>
            <a:chOff x="0" y="-367988"/>
            <a:chExt cx="12192000" cy="635000"/>
          </a:xfrm>
        </p:grpSpPr>
        <p:sp>
          <p:nvSpPr>
            <p:cNvPr id="16" name="TitleBackground">
              <a:extLst>
                <a:ext uri="{FF2B5EF4-FFF2-40B4-BE49-F238E27FC236}">
                  <a16:creationId xmlns:a16="http://schemas.microsoft.com/office/drawing/2014/main" id="{3DC35896-015C-74B6-A5C9-90F43D604FAD}"/>
                </a:ext>
              </a:extLst>
            </p:cNvPr>
            <p:cNvSpPr/>
            <p:nvPr>
              <p:custDataLst>
                <p:tags r:id="rId14"/>
              </p:custDataLst>
            </p:nvPr>
          </p:nvSpPr>
          <p:spPr>
            <a:xfrm>
              <a:off x="0" y="-367988"/>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a:extLst>
                <a:ext uri="{FF2B5EF4-FFF2-40B4-BE49-F238E27FC236}">
                  <a16:creationId xmlns:a16="http://schemas.microsoft.com/office/drawing/2014/main" id="{DEF7D479-4E75-92A3-7511-1D037B42DDC7}"/>
                </a:ext>
              </a:extLst>
            </p:cNvPr>
            <p:cNvSpPr/>
            <p:nvPr>
              <p:custDataLst>
                <p:tags r:id="rId15"/>
              </p:custDataLst>
            </p:nvPr>
          </p:nvSpPr>
          <p:spPr>
            <a:xfrm>
              <a:off x="0" y="-367988"/>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a:extLst>
                <a:ext uri="{FF2B5EF4-FFF2-40B4-BE49-F238E27FC236}">
                  <a16:creationId xmlns:a16="http://schemas.microsoft.com/office/drawing/2014/main" id="{F60AFA9F-8F4A-2555-3BBE-568F0D781A6A}"/>
                </a:ext>
              </a:extLst>
            </p:cNvPr>
            <p:cNvSpPr txBox="1"/>
            <p:nvPr>
              <p:custDataLst>
                <p:tags r:id="rId16"/>
              </p:custDataLst>
            </p:nvPr>
          </p:nvSpPr>
          <p:spPr>
            <a:xfrm>
              <a:off x="254000" y="-367988"/>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9" name="TipText">
              <a:extLst>
                <a:ext uri="{FF2B5EF4-FFF2-40B4-BE49-F238E27FC236}">
                  <a16:creationId xmlns:a16="http://schemas.microsoft.com/office/drawing/2014/main" id="{9B235D8C-BA36-7F5D-3ABF-68B0EDBABC83}"/>
                </a:ext>
              </a:extLst>
            </p:cNvPr>
            <p:cNvSpPr txBox="1"/>
            <p:nvPr>
              <p:custDataLst>
                <p:tags r:id="rId17"/>
              </p:custDataLst>
            </p:nvPr>
          </p:nvSpPr>
          <p:spPr>
            <a:xfrm>
              <a:off x="1525905" y="-258768"/>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20" name="图片 19">
            <a:extLst>
              <a:ext uri="{FF2B5EF4-FFF2-40B4-BE49-F238E27FC236}">
                <a16:creationId xmlns:a16="http://schemas.microsoft.com/office/drawing/2014/main" id="{6AEB9B6D-76C9-2296-D9A9-DDC95BDB8046}"/>
              </a:ext>
            </a:extLst>
          </p:cNvPr>
          <p:cNvPicPr>
            <a:picLocks/>
          </p:cNvPicPr>
          <p:nvPr>
            <p:custDataLst>
              <p:tags r:id="rId13"/>
            </p:custDataLst>
          </p:nvPr>
        </p:nvPicPr>
        <p:blipFill>
          <a:blip r:embed="rId20">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692209821"/>
      </p:ext>
    </p:ext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7EAEAAB-4524-9DA9-A67A-B9813CDBA222}"/>
              </a:ext>
            </a:extLst>
          </p:cNvPr>
          <p:cNvSpPr>
            <a:spLocks noGrp="1"/>
          </p:cNvSpPr>
          <p:nvPr>
            <p:ph idx="1"/>
          </p:nvPr>
        </p:nvSpPr>
        <p:spPr>
          <a:xfrm>
            <a:off x="230458" y="1081229"/>
            <a:ext cx="11731083" cy="5491607"/>
          </a:xfrm>
        </p:spPr>
        <p:txBody>
          <a:bodyPr>
            <a:noAutofit/>
          </a:bodyPr>
          <a:lstStyle/>
          <a:p>
            <a:pPr marL="0" indent="0">
              <a:lnSpc>
                <a:spcPct val="110000"/>
              </a:lnSpc>
              <a:spcAft>
                <a:spcPts val="0"/>
              </a:spcAft>
              <a:buNone/>
            </a:pPr>
            <a:r>
              <a:rPr lang="zh-CN" altLang="en-US" sz="2000" dirty="0">
                <a:latin typeface="楷体" panose="02010609060101010101" pitchFamily="49" charset="-122"/>
                <a:ea typeface="楷体" panose="02010609060101010101" pitchFamily="49" charset="-122"/>
              </a:rPr>
              <a:t>某程序员在调试一个多任务程序时，遇到了以下两种不同的运行场景，请结合操作系统中 “并发” 与 “并行” 的核心概念，分析并回答问题：</a:t>
            </a:r>
          </a:p>
          <a:p>
            <a:pPr marL="0" indent="0">
              <a:lnSpc>
                <a:spcPct val="110000"/>
              </a:lnSpc>
              <a:spcAft>
                <a:spcPts val="0"/>
              </a:spcAft>
              <a:buNone/>
            </a:pPr>
            <a:r>
              <a:rPr lang="zh-CN" altLang="en-US" sz="2000" dirty="0">
                <a:latin typeface="楷体" panose="02010609060101010101" pitchFamily="49" charset="-122"/>
                <a:ea typeface="楷体" panose="02010609060101010101" pitchFamily="49" charset="-122"/>
              </a:rPr>
              <a:t>现有一台计算机，其硬件配置存在两种可能：</a:t>
            </a:r>
          </a:p>
          <a:p>
            <a:pPr marL="0" indent="0">
              <a:lnSpc>
                <a:spcPct val="110000"/>
              </a:lnSpc>
              <a:spcAft>
                <a:spcPts val="0"/>
              </a:spcAft>
              <a:buNone/>
            </a:pPr>
            <a:r>
              <a:rPr lang="zh-CN" altLang="en-US" sz="2000" dirty="0">
                <a:latin typeface="楷体" panose="02010609060101010101" pitchFamily="49" charset="-122"/>
                <a:ea typeface="楷体" panose="02010609060101010101" pitchFamily="49" charset="-122"/>
              </a:rPr>
              <a:t>配置 </a:t>
            </a:r>
            <a:r>
              <a:rPr lang="en-US" altLang="zh-CN" sz="2000" dirty="0">
                <a:latin typeface="楷体" panose="02010609060101010101" pitchFamily="49" charset="-122"/>
                <a:ea typeface="楷体" panose="02010609060101010101" pitchFamily="49" charset="-122"/>
              </a:rPr>
              <a:t>A</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1 </a:t>
            </a:r>
            <a:r>
              <a:rPr lang="zh-CN" altLang="en-US" sz="2000" dirty="0">
                <a:latin typeface="楷体" panose="02010609060101010101" pitchFamily="49" charset="-122"/>
                <a:ea typeface="楷体" panose="02010609060101010101" pitchFamily="49" charset="-122"/>
              </a:rPr>
              <a:t>颗单核 </a:t>
            </a:r>
            <a:r>
              <a:rPr lang="en-US" altLang="zh-CN" sz="2000" dirty="0">
                <a:latin typeface="楷体" panose="02010609060101010101" pitchFamily="49" charset="-122"/>
                <a:ea typeface="楷体" panose="02010609060101010101" pitchFamily="49" charset="-122"/>
              </a:rPr>
              <a:t>CPU</a:t>
            </a:r>
            <a:r>
              <a:rPr lang="zh-CN" altLang="en-US" sz="2000" dirty="0">
                <a:latin typeface="楷体" panose="02010609060101010101" pitchFamily="49" charset="-122"/>
                <a:ea typeface="楷体" panose="02010609060101010101" pitchFamily="49" charset="-122"/>
              </a:rPr>
              <a:t>，支持 </a:t>
            </a:r>
            <a:r>
              <a:rPr lang="en-US" altLang="zh-CN" sz="2000" dirty="0">
                <a:latin typeface="楷体" panose="02010609060101010101" pitchFamily="49" charset="-122"/>
                <a:ea typeface="楷体" panose="02010609060101010101" pitchFamily="49" charset="-122"/>
              </a:rPr>
              <a:t>CPU </a:t>
            </a:r>
            <a:r>
              <a:rPr lang="zh-CN" altLang="en-US" sz="2000" dirty="0">
                <a:latin typeface="楷体" panose="02010609060101010101" pitchFamily="49" charset="-122"/>
                <a:ea typeface="楷体" panose="02010609060101010101" pitchFamily="49" charset="-122"/>
              </a:rPr>
              <a:t>时间片轮转调度（时间片长度为 </a:t>
            </a:r>
            <a:r>
              <a:rPr lang="en-US" altLang="zh-CN" sz="2000" dirty="0">
                <a:latin typeface="楷体" panose="02010609060101010101" pitchFamily="49" charset="-122"/>
                <a:ea typeface="楷体" panose="02010609060101010101" pitchFamily="49" charset="-122"/>
              </a:rPr>
              <a:t>10ms</a:t>
            </a:r>
            <a:r>
              <a:rPr lang="zh-CN" altLang="en-US" sz="2000" dirty="0">
                <a:latin typeface="楷体" panose="02010609060101010101" pitchFamily="49" charset="-122"/>
                <a:ea typeface="楷体" panose="02010609060101010101" pitchFamily="49" charset="-122"/>
              </a:rPr>
              <a:t>）</a:t>
            </a:r>
          </a:p>
          <a:p>
            <a:pPr marL="0" indent="0">
              <a:lnSpc>
                <a:spcPct val="110000"/>
              </a:lnSpc>
              <a:spcAft>
                <a:spcPts val="0"/>
              </a:spcAft>
              <a:buNone/>
            </a:pPr>
            <a:r>
              <a:rPr lang="zh-CN" altLang="en-US" sz="2000" dirty="0">
                <a:latin typeface="楷体" panose="02010609060101010101" pitchFamily="49" charset="-122"/>
                <a:ea typeface="楷体" panose="02010609060101010101" pitchFamily="49" charset="-122"/>
              </a:rPr>
              <a:t>配置 </a:t>
            </a:r>
            <a:r>
              <a:rPr lang="en-US" altLang="zh-CN" sz="2000" dirty="0">
                <a:latin typeface="楷体" panose="02010609060101010101" pitchFamily="49" charset="-122"/>
                <a:ea typeface="楷体" panose="02010609060101010101" pitchFamily="49" charset="-122"/>
              </a:rPr>
              <a:t>B</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1 </a:t>
            </a:r>
            <a:r>
              <a:rPr lang="zh-CN" altLang="en-US" sz="2000" dirty="0">
                <a:latin typeface="楷体" panose="02010609060101010101" pitchFamily="49" charset="-122"/>
                <a:ea typeface="楷体" panose="02010609060101010101" pitchFamily="49" charset="-122"/>
              </a:rPr>
              <a:t>颗双核 </a:t>
            </a:r>
            <a:r>
              <a:rPr lang="en-US" altLang="zh-CN" sz="2000" dirty="0">
                <a:latin typeface="楷体" panose="02010609060101010101" pitchFamily="49" charset="-122"/>
                <a:ea typeface="楷体" panose="02010609060101010101" pitchFamily="49" charset="-122"/>
              </a:rPr>
              <a:t>CPU</a:t>
            </a:r>
            <a:r>
              <a:rPr lang="zh-CN" altLang="en-US" sz="2000" dirty="0">
                <a:latin typeface="楷体" panose="02010609060101010101" pitchFamily="49" charset="-122"/>
                <a:ea typeface="楷体" panose="02010609060101010101" pitchFamily="49" charset="-122"/>
              </a:rPr>
              <a:t>（包含 </a:t>
            </a:r>
            <a:r>
              <a:rPr lang="en-US" altLang="zh-CN" sz="2000" dirty="0">
                <a:latin typeface="楷体" panose="02010609060101010101" pitchFamily="49" charset="-122"/>
                <a:ea typeface="楷体" panose="02010609060101010101" pitchFamily="49" charset="-122"/>
              </a:rPr>
              <a:t>2 </a:t>
            </a:r>
            <a:r>
              <a:rPr lang="zh-CN" altLang="en-US" sz="2000" dirty="0">
                <a:latin typeface="楷体" panose="02010609060101010101" pitchFamily="49" charset="-122"/>
                <a:ea typeface="楷体" panose="02010609060101010101" pitchFamily="49" charset="-122"/>
              </a:rPr>
              <a:t>个独立的处理核心），每个核心均支持独立调度</a:t>
            </a:r>
          </a:p>
          <a:p>
            <a:pPr marL="0" indent="0">
              <a:lnSpc>
                <a:spcPct val="110000"/>
              </a:lnSpc>
              <a:spcAft>
                <a:spcPts val="0"/>
              </a:spcAft>
              <a:buNone/>
            </a:pPr>
            <a:r>
              <a:rPr lang="zh-CN" altLang="en-US" sz="2000" dirty="0">
                <a:latin typeface="楷体" panose="02010609060101010101" pitchFamily="49" charset="-122"/>
                <a:ea typeface="楷体" panose="02010609060101010101" pitchFamily="49" charset="-122"/>
              </a:rPr>
              <a:t>程序包含两个任务 </a:t>
            </a:r>
            <a:r>
              <a:rPr lang="en-US" altLang="zh-CN" sz="2000" dirty="0">
                <a:latin typeface="楷体" panose="02010609060101010101" pitchFamily="49" charset="-122"/>
                <a:ea typeface="楷体" panose="02010609060101010101" pitchFamily="49" charset="-122"/>
              </a:rPr>
              <a:t>T1 </a:t>
            </a:r>
            <a:r>
              <a:rPr lang="zh-CN" altLang="en-US" sz="2000" dirty="0">
                <a:latin typeface="楷体" panose="02010609060101010101" pitchFamily="49" charset="-122"/>
                <a:ea typeface="楷体" panose="02010609060101010101" pitchFamily="49" charset="-122"/>
              </a:rPr>
              <a:t>和 </a:t>
            </a:r>
            <a:r>
              <a:rPr lang="en-US" altLang="zh-CN" sz="2000" dirty="0">
                <a:latin typeface="楷体" panose="02010609060101010101" pitchFamily="49" charset="-122"/>
                <a:ea typeface="楷体" panose="02010609060101010101" pitchFamily="49" charset="-122"/>
              </a:rPr>
              <a:t>T2</a:t>
            </a:r>
            <a:r>
              <a:rPr lang="zh-CN" altLang="en-US" sz="2000" dirty="0">
                <a:latin typeface="楷体" panose="02010609060101010101" pitchFamily="49" charset="-122"/>
                <a:ea typeface="楷体" panose="02010609060101010101" pitchFamily="49" charset="-122"/>
              </a:rPr>
              <a:t>，每个任务均需连续执行 </a:t>
            </a:r>
            <a:r>
              <a:rPr lang="en-US" altLang="zh-CN" sz="2000" dirty="0">
                <a:latin typeface="楷体" panose="02010609060101010101" pitchFamily="49" charset="-122"/>
                <a:ea typeface="楷体" panose="02010609060101010101" pitchFamily="49" charset="-122"/>
              </a:rPr>
              <a:t>20ms </a:t>
            </a:r>
            <a:r>
              <a:rPr lang="zh-CN" altLang="en-US" sz="2000" dirty="0">
                <a:latin typeface="楷体" panose="02010609060101010101" pitchFamily="49" charset="-122"/>
                <a:ea typeface="楷体" panose="02010609060101010101" pitchFamily="49" charset="-122"/>
              </a:rPr>
              <a:t>的 “计算操作”（无 </a:t>
            </a:r>
            <a:r>
              <a:rPr lang="en-US" altLang="zh-CN" sz="2000" dirty="0">
                <a:latin typeface="楷体" panose="02010609060101010101" pitchFamily="49" charset="-122"/>
                <a:ea typeface="楷体" panose="02010609060101010101" pitchFamily="49" charset="-122"/>
              </a:rPr>
              <a:t>I/O </a:t>
            </a:r>
            <a:r>
              <a:rPr lang="zh-CN" altLang="en-US" sz="2000" dirty="0">
                <a:latin typeface="楷体" panose="02010609060101010101" pitchFamily="49" charset="-122"/>
                <a:ea typeface="楷体" panose="02010609060101010101" pitchFamily="49" charset="-122"/>
              </a:rPr>
              <a:t>等待，纯 </a:t>
            </a:r>
            <a:r>
              <a:rPr lang="en-US" altLang="zh-CN" sz="2000" dirty="0">
                <a:latin typeface="楷体" panose="02010609060101010101" pitchFamily="49" charset="-122"/>
                <a:ea typeface="楷体" panose="02010609060101010101" pitchFamily="49" charset="-122"/>
              </a:rPr>
              <a:t>CPU </a:t>
            </a:r>
            <a:r>
              <a:rPr lang="zh-CN" altLang="en-US" sz="2000" dirty="0">
                <a:latin typeface="楷体" panose="02010609060101010101" pitchFamily="49" charset="-122"/>
                <a:ea typeface="楷体" panose="02010609060101010101" pitchFamily="49" charset="-122"/>
              </a:rPr>
              <a:t>密集型任务），且操作系统对这两个任务的调度策略均为 “优先保证任务并发 </a:t>
            </a: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并行执行，无优先级差异”。</a:t>
            </a:r>
          </a:p>
          <a:p>
            <a:pPr marL="0" indent="0">
              <a:lnSpc>
                <a:spcPct val="110000"/>
              </a:lnSpc>
              <a:spcAft>
                <a:spcPts val="0"/>
              </a:spcAft>
              <a:buNone/>
            </a:pPr>
            <a:r>
              <a:rPr lang="zh-CN" altLang="en-US" sz="2000" b="1" dirty="0">
                <a:latin typeface="楷体" panose="02010609060101010101" pitchFamily="49" charset="-122"/>
                <a:ea typeface="楷体" panose="02010609060101010101" pitchFamily="49" charset="-122"/>
              </a:rPr>
              <a:t>问题 </a:t>
            </a:r>
            <a:r>
              <a:rPr lang="en-US" altLang="zh-CN" sz="2000" b="1" dirty="0">
                <a:latin typeface="楷体" panose="02010609060101010101" pitchFamily="49" charset="-122"/>
                <a:ea typeface="楷体" panose="02010609060101010101" pitchFamily="49" charset="-122"/>
              </a:rPr>
              <a:t>1</a:t>
            </a:r>
          </a:p>
          <a:p>
            <a:pPr marL="0" indent="0">
              <a:lnSpc>
                <a:spcPct val="110000"/>
              </a:lnSpc>
              <a:spcAft>
                <a:spcPts val="0"/>
              </a:spcAft>
              <a:buNone/>
            </a:pPr>
            <a:r>
              <a:rPr lang="zh-CN" altLang="en-US" sz="2000" dirty="0">
                <a:latin typeface="楷体" panose="02010609060101010101" pitchFamily="49" charset="-122"/>
                <a:ea typeface="楷体" panose="02010609060101010101" pitchFamily="49" charset="-122"/>
              </a:rPr>
              <a:t>在配置 </a:t>
            </a:r>
            <a:r>
              <a:rPr lang="en-US" altLang="zh-CN" sz="2000" dirty="0">
                <a:latin typeface="楷体" panose="02010609060101010101" pitchFamily="49" charset="-122"/>
                <a:ea typeface="楷体" panose="02010609060101010101" pitchFamily="49" charset="-122"/>
              </a:rPr>
              <a:t>A </a:t>
            </a:r>
            <a:r>
              <a:rPr lang="zh-CN" altLang="en-US" sz="2000" dirty="0">
                <a:latin typeface="楷体" panose="02010609060101010101" pitchFamily="49" charset="-122"/>
                <a:ea typeface="楷体" panose="02010609060101010101" pitchFamily="49" charset="-122"/>
              </a:rPr>
              <a:t>的环境下，两个任务从 “同时就绪” 到 “均执行完成”，总耗时约为多少？该场景体现了 “并发” 还是 “并行”？请说明判断依据（需结合 </a:t>
            </a:r>
            <a:r>
              <a:rPr lang="en-US" altLang="zh-CN" sz="2000" dirty="0">
                <a:latin typeface="楷体" panose="02010609060101010101" pitchFamily="49" charset="-122"/>
                <a:ea typeface="楷体" panose="02010609060101010101" pitchFamily="49" charset="-122"/>
              </a:rPr>
              <a:t>CPU </a:t>
            </a:r>
            <a:r>
              <a:rPr lang="zh-CN" altLang="en-US" sz="2000" dirty="0">
                <a:latin typeface="楷体" panose="02010609060101010101" pitchFamily="49" charset="-122"/>
                <a:ea typeface="楷体" panose="02010609060101010101" pitchFamily="49" charset="-122"/>
              </a:rPr>
              <a:t>核心数量、任务执行方式、总耗时计算逻辑）。</a:t>
            </a:r>
          </a:p>
          <a:p>
            <a:pPr marL="0" indent="0">
              <a:lnSpc>
                <a:spcPct val="110000"/>
              </a:lnSpc>
              <a:spcAft>
                <a:spcPts val="0"/>
              </a:spcAft>
              <a:buNone/>
            </a:pPr>
            <a:r>
              <a:rPr lang="zh-CN" altLang="en-US" sz="2000" b="1" dirty="0">
                <a:latin typeface="楷体" panose="02010609060101010101" pitchFamily="49" charset="-122"/>
                <a:ea typeface="楷体" panose="02010609060101010101" pitchFamily="49" charset="-122"/>
              </a:rPr>
              <a:t>问题 </a:t>
            </a:r>
            <a:r>
              <a:rPr lang="en-US" altLang="zh-CN" sz="2000" b="1" dirty="0">
                <a:latin typeface="楷体" panose="02010609060101010101" pitchFamily="49" charset="-122"/>
                <a:ea typeface="楷体" panose="02010609060101010101" pitchFamily="49" charset="-122"/>
              </a:rPr>
              <a:t>2</a:t>
            </a:r>
          </a:p>
          <a:p>
            <a:pPr marL="0" indent="0">
              <a:lnSpc>
                <a:spcPct val="110000"/>
              </a:lnSpc>
              <a:spcAft>
                <a:spcPts val="0"/>
              </a:spcAft>
              <a:buNone/>
            </a:pPr>
            <a:r>
              <a:rPr lang="zh-CN" altLang="en-US" sz="2000" dirty="0">
                <a:latin typeface="楷体" panose="02010609060101010101" pitchFamily="49" charset="-122"/>
                <a:ea typeface="楷体" panose="02010609060101010101" pitchFamily="49" charset="-122"/>
              </a:rPr>
              <a:t>在配置 </a:t>
            </a:r>
            <a:r>
              <a:rPr lang="en-US" altLang="zh-CN" sz="2000" dirty="0">
                <a:latin typeface="楷体" panose="02010609060101010101" pitchFamily="49" charset="-122"/>
                <a:ea typeface="楷体" panose="02010609060101010101" pitchFamily="49" charset="-122"/>
              </a:rPr>
              <a:t>B </a:t>
            </a:r>
            <a:r>
              <a:rPr lang="zh-CN" altLang="en-US" sz="2000" dirty="0">
                <a:latin typeface="楷体" panose="02010609060101010101" pitchFamily="49" charset="-122"/>
                <a:ea typeface="楷体" panose="02010609060101010101" pitchFamily="49" charset="-122"/>
              </a:rPr>
              <a:t>的环境下，若操作系统调度时让 </a:t>
            </a:r>
            <a:r>
              <a:rPr lang="en-US" altLang="zh-CN" sz="2000" dirty="0">
                <a:latin typeface="楷体" panose="02010609060101010101" pitchFamily="49" charset="-122"/>
                <a:ea typeface="楷体" panose="02010609060101010101" pitchFamily="49" charset="-122"/>
              </a:rPr>
              <a:t>T1 </a:t>
            </a:r>
            <a:r>
              <a:rPr lang="zh-CN" altLang="en-US" sz="2000" dirty="0">
                <a:latin typeface="楷体" panose="02010609060101010101" pitchFamily="49" charset="-122"/>
                <a:ea typeface="楷体" panose="02010609060101010101" pitchFamily="49" charset="-122"/>
              </a:rPr>
              <a:t>和 </a:t>
            </a:r>
            <a:r>
              <a:rPr lang="en-US" altLang="zh-CN" sz="2000" dirty="0">
                <a:latin typeface="楷体" panose="02010609060101010101" pitchFamily="49" charset="-122"/>
                <a:ea typeface="楷体" panose="02010609060101010101" pitchFamily="49" charset="-122"/>
              </a:rPr>
              <a:t>T2 </a:t>
            </a:r>
            <a:r>
              <a:rPr lang="zh-CN" altLang="en-US" sz="2000" dirty="0">
                <a:latin typeface="楷体" panose="02010609060101010101" pitchFamily="49" charset="-122"/>
                <a:ea typeface="楷体" panose="02010609060101010101" pitchFamily="49" charset="-122"/>
              </a:rPr>
              <a:t>分别在两个核心上执行，两个任务从 “同时就绪” 到 “均执行完成”，总耗时约为多少？该场景体现了 “并发” 还是 “并行”？请说明判断依据（需对比配置 </a:t>
            </a:r>
            <a:r>
              <a:rPr lang="en-US" altLang="zh-CN" sz="2000" dirty="0">
                <a:latin typeface="楷体" panose="02010609060101010101" pitchFamily="49" charset="-122"/>
                <a:ea typeface="楷体" panose="02010609060101010101" pitchFamily="49" charset="-122"/>
              </a:rPr>
              <a:t>A </a:t>
            </a:r>
            <a:r>
              <a:rPr lang="zh-CN" altLang="en-US" sz="2000" dirty="0">
                <a:latin typeface="楷体" panose="02010609060101010101" pitchFamily="49" charset="-122"/>
                <a:ea typeface="楷体" panose="02010609060101010101" pitchFamily="49" charset="-122"/>
              </a:rPr>
              <a:t>的核心差异、任务执行方式差异）。</a:t>
            </a:r>
          </a:p>
        </p:txBody>
      </p:sp>
      <p:sp>
        <p:nvSpPr>
          <p:cNvPr id="5" name="文本框 4">
            <a:extLst>
              <a:ext uri="{FF2B5EF4-FFF2-40B4-BE49-F238E27FC236}">
                <a16:creationId xmlns:a16="http://schemas.microsoft.com/office/drawing/2014/main" id="{F4D7E475-B92F-839A-EF0D-B528E917D51B}"/>
              </a:ext>
            </a:extLst>
          </p:cNvPr>
          <p:cNvSpPr txBox="1"/>
          <p:nvPr/>
        </p:nvSpPr>
        <p:spPr>
          <a:xfrm>
            <a:off x="1092819" y="285164"/>
            <a:ext cx="1569660" cy="646331"/>
          </a:xfrm>
          <a:prstGeom prst="rect">
            <a:avLst/>
          </a:prstGeom>
          <a:noFill/>
        </p:spPr>
        <p:txBody>
          <a:bodyPr wrap="none" rtlCol="0">
            <a:spAutoFit/>
          </a:bodyPr>
          <a:lstStyle/>
          <a:p>
            <a:r>
              <a:rPr lang="zh-CN" altLang="en-US" sz="3600" dirty="0"/>
              <a:t>思考题</a:t>
            </a:r>
          </a:p>
        </p:txBody>
      </p:sp>
    </p:spTree>
    <p:extLst>
      <p:ext uri="{BB962C8B-B14F-4D97-AF65-F5344CB8AC3E}">
        <p14:creationId xmlns:p14="http://schemas.microsoft.com/office/powerpoint/2010/main" val="2549907315"/>
      </p:ext>
    </p:ext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076325" y="114300"/>
            <a:ext cx="9387205" cy="705485"/>
          </a:xfrm>
        </p:spPr>
        <p:txBody>
          <a:bodyPr/>
          <a:lstStyle/>
          <a:p>
            <a:pPr algn="ctr"/>
            <a:r>
              <a:rPr lang="en-US" altLang="zh-CN" dirty="0"/>
              <a:t>1.4  </a:t>
            </a:r>
            <a:r>
              <a:rPr lang="zh-CN" altLang="en-US" dirty="0"/>
              <a:t>操作系统</a:t>
            </a:r>
            <a:r>
              <a:rPr dirty="0">
                <a:sym typeface="+mn-ea"/>
              </a:rPr>
              <a:t>的</a:t>
            </a:r>
            <a:r>
              <a:rPr lang="zh-CN" altLang="en-US" dirty="0">
                <a:sym typeface="+mn-ea"/>
              </a:rPr>
              <a:t>主要功能</a:t>
            </a:r>
            <a:endParaRPr lang="en-US" altLang="zh-CN" dirty="0"/>
          </a:p>
        </p:txBody>
      </p:sp>
      <p:sp>
        <p:nvSpPr>
          <p:cNvPr id="3" name="内容占位符 2"/>
          <p:cNvSpPr>
            <a:spLocks noGrp="1"/>
          </p:cNvSpPr>
          <p:nvPr>
            <p:ph idx="1"/>
          </p:nvPr>
        </p:nvSpPr>
        <p:spPr>
          <a:xfrm>
            <a:off x="2326617" y="1447996"/>
            <a:ext cx="4917145" cy="3133529"/>
          </a:xfrm>
        </p:spPr>
        <p:txBody>
          <a:bodyPr>
            <a:noAutofit/>
          </a:bodyPr>
          <a:lstStyle/>
          <a:p>
            <a:pPr>
              <a:buBlip>
                <a:blip r:embed="rId3"/>
              </a:buBlip>
            </a:pPr>
            <a:r>
              <a:rPr lang="en-US" altLang="zh-CN" sz="3200" dirty="0"/>
              <a:t> </a:t>
            </a:r>
            <a:r>
              <a:rPr lang="en-US" altLang="zh-CN" sz="3200" u="dottedHeavy" dirty="0"/>
              <a:t>1</a:t>
            </a:r>
            <a:r>
              <a:rPr lang="en-US" altLang="zh-CN" sz="3200" u="dottedHeavy" dirty="0">
                <a:solidFill>
                  <a:schemeClr val="tx1"/>
                </a:solidFill>
                <a:uFillTx/>
              </a:rPr>
              <a:t>.4.1  </a:t>
            </a:r>
            <a:r>
              <a:rPr lang="zh-CN" altLang="en-US" sz="3200" u="dottedHeavy" dirty="0"/>
              <a:t>处理机管理</a:t>
            </a:r>
            <a:endParaRPr sz="3200" u="dottedHeavy" dirty="0">
              <a:solidFill>
                <a:schemeClr val="tx1"/>
              </a:solidFill>
              <a:uFillTx/>
            </a:endParaRPr>
          </a:p>
          <a:p>
            <a:pPr>
              <a:buBlip>
                <a:blip r:embed="rId3"/>
              </a:buBlip>
            </a:pPr>
            <a:r>
              <a:rPr sz="3200" dirty="0"/>
              <a:t> </a:t>
            </a:r>
            <a:r>
              <a:rPr lang="en-US" sz="3200" u="dottedHeavy" dirty="0"/>
              <a:t>1</a:t>
            </a:r>
            <a:r>
              <a:rPr lang="en-US" altLang="zh-CN" sz="3200" u="dottedHeavy" dirty="0"/>
              <a:t>.4.2  </a:t>
            </a:r>
            <a:r>
              <a:rPr lang="zh-CN" altLang="en-US" sz="3200" u="dottedHeavy" dirty="0"/>
              <a:t>存储管理</a:t>
            </a:r>
            <a:endParaRPr lang="en-US" altLang="zh-CN" sz="3200" u="dottedHeavy" dirty="0"/>
          </a:p>
          <a:p>
            <a:pPr>
              <a:buBlip>
                <a:blip r:embed="rId3"/>
              </a:buBlip>
            </a:pPr>
            <a:r>
              <a:rPr lang="zh-CN" altLang="en-US" sz="3200" dirty="0"/>
              <a:t> </a:t>
            </a:r>
            <a:r>
              <a:rPr lang="en-US" altLang="zh-CN" sz="3200" u="dottedHeavy" dirty="0"/>
              <a:t>1.4.3  </a:t>
            </a:r>
            <a:r>
              <a:rPr lang="zh-CN" altLang="en-US" sz="3200" u="dottedHeavy" dirty="0"/>
              <a:t>设备管理</a:t>
            </a:r>
          </a:p>
          <a:p>
            <a:pPr>
              <a:buBlip>
                <a:blip r:embed="rId3"/>
              </a:buBlip>
            </a:pPr>
            <a:r>
              <a:rPr lang="zh-CN" altLang="en-US" sz="3200" dirty="0"/>
              <a:t> </a:t>
            </a:r>
            <a:r>
              <a:rPr lang="en-US" altLang="zh-CN" sz="3200" u="dottedHeavy" dirty="0"/>
              <a:t>1.4.4  </a:t>
            </a:r>
            <a:r>
              <a:rPr lang="zh-CN" altLang="en-US" sz="3200" u="dottedHeavy" dirty="0"/>
              <a:t>文件管理</a:t>
            </a:r>
            <a:endParaRPr lang="en-US" altLang="zh-CN" sz="3200" u="dottedHeavy" dirty="0"/>
          </a:p>
          <a:p>
            <a:pPr>
              <a:buBlip>
                <a:blip r:embed="rId3"/>
              </a:buBlip>
            </a:pPr>
            <a:r>
              <a:rPr lang="zh-CN" altLang="en-US" sz="3200" dirty="0"/>
              <a:t> </a:t>
            </a:r>
            <a:r>
              <a:rPr lang="en-US" altLang="zh-CN" sz="3200" u="dottedHeavy" dirty="0"/>
              <a:t>1.4.5  </a:t>
            </a:r>
            <a:r>
              <a:rPr lang="zh-CN" altLang="en-US" sz="3200" u="dottedHeavy" dirty="0"/>
              <a:t>用户接口</a:t>
            </a:r>
            <a:endParaRPr lang="en-US" altLang="zh-CN" sz="3200" u="dottedHeavy" dirty="0"/>
          </a:p>
          <a:p>
            <a:pPr>
              <a:buBlip>
                <a:blip r:embed="rId3"/>
              </a:buBlip>
            </a:pPr>
            <a:endParaRPr lang="zh-CN" altLang="en-US" sz="3200" u="dottedHeavy" dirty="0"/>
          </a:p>
        </p:txBody>
      </p:sp>
      <p:sp>
        <p:nvSpPr>
          <p:cNvPr id="4" name="右大括号 3">
            <a:extLst>
              <a:ext uri="{FF2B5EF4-FFF2-40B4-BE49-F238E27FC236}">
                <a16:creationId xmlns:a16="http://schemas.microsoft.com/office/drawing/2014/main" id="{1A323428-68E4-4768-BCF3-0E153073CEC9}"/>
              </a:ext>
            </a:extLst>
          </p:cNvPr>
          <p:cNvSpPr/>
          <p:nvPr/>
        </p:nvSpPr>
        <p:spPr>
          <a:xfrm>
            <a:off x="6540779" y="1723180"/>
            <a:ext cx="942975" cy="3381254"/>
          </a:xfrm>
          <a:prstGeom prst="rightBrace">
            <a:avLst>
              <a:gd name="adj1" fmla="val 0"/>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0DB063AD-0434-4D11-8169-63C171A37877}"/>
              </a:ext>
            </a:extLst>
          </p:cNvPr>
          <p:cNvSpPr txBox="1"/>
          <p:nvPr/>
        </p:nvSpPr>
        <p:spPr>
          <a:xfrm>
            <a:off x="7820024" y="2905125"/>
            <a:ext cx="3869395" cy="584775"/>
          </a:xfrm>
          <a:prstGeom prst="rect">
            <a:avLst/>
          </a:prstGeom>
          <a:noFill/>
        </p:spPr>
        <p:txBody>
          <a:bodyPr wrap="square" rtlCol="0">
            <a:spAutoFit/>
          </a:bodyPr>
          <a:lstStyle/>
          <a:p>
            <a:r>
              <a:rPr lang="zh-CN" altLang="en-US" sz="3200" dirty="0"/>
              <a:t>四大管理一个接口</a:t>
            </a:r>
          </a:p>
        </p:txBody>
      </p:sp>
    </p:spTree>
    <p:custDataLst>
      <p:tags r:id="rId1"/>
    </p:custDataLst>
    <p:extLst>
      <p:ext uri="{BB962C8B-B14F-4D97-AF65-F5344CB8AC3E}">
        <p14:creationId xmlns:p14="http://schemas.microsoft.com/office/powerpoint/2010/main" val="236545903"/>
      </p:ext>
    </p:ext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1">
            <a:extLst>
              <a:ext uri="{FF2B5EF4-FFF2-40B4-BE49-F238E27FC236}">
                <a16:creationId xmlns:a16="http://schemas.microsoft.com/office/drawing/2014/main" id="{FB6B6C70-CF90-45C6-96A9-00FFDB7206F3}"/>
              </a:ext>
            </a:extLst>
          </p:cNvPr>
          <p:cNvSpPr>
            <a:spLocks noGrp="1"/>
          </p:cNvSpPr>
          <p:nvPr>
            <p:ph type="sldNum" sz="quarter" idx="10"/>
          </p:nvPr>
        </p:nvSpPr>
        <p:spPr/>
        <p:txBody>
          <a:bodyPr/>
          <a:lstStyle/>
          <a:p>
            <a:fld id="{AA7D6550-67EB-44FD-A402-38376703BF90}" type="slidenum">
              <a:rPr lang="en-US" altLang="zh-CN"/>
              <a:pPr/>
              <a:t>6</a:t>
            </a:fld>
            <a:endParaRPr lang="en-US" altLang="zh-CN"/>
          </a:p>
        </p:txBody>
      </p:sp>
      <p:sp>
        <p:nvSpPr>
          <p:cNvPr id="139269" name="Text Box 5">
            <a:extLst>
              <a:ext uri="{FF2B5EF4-FFF2-40B4-BE49-F238E27FC236}">
                <a16:creationId xmlns:a16="http://schemas.microsoft.com/office/drawing/2014/main" id="{B40CC573-A8A5-4282-8B68-61C6082C56F4}"/>
              </a:ext>
            </a:extLst>
          </p:cNvPr>
          <p:cNvSpPr txBox="1">
            <a:spLocks noChangeArrowheads="1"/>
          </p:cNvSpPr>
          <p:nvPr/>
        </p:nvSpPr>
        <p:spPr bwMode="auto">
          <a:xfrm>
            <a:off x="1423988" y="2188275"/>
            <a:ext cx="9344024" cy="2481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en-US" altLang="zh-CN" sz="5400" b="1" dirty="0">
                <a:solidFill>
                  <a:srgbClr val="0000FF"/>
                </a:solidFill>
                <a:latin typeface="Verdana" panose="020B0604030504040204" pitchFamily="34" charset="0"/>
                <a:ea typeface="楷体_GB2312" pitchFamily="49" charset="-122"/>
              </a:rPr>
              <a:t>WHAT    WHY    HOW</a:t>
            </a:r>
          </a:p>
          <a:p>
            <a:pPr>
              <a:lnSpc>
                <a:spcPct val="150000"/>
              </a:lnSpc>
            </a:pPr>
            <a:r>
              <a:rPr lang="zh-CN" altLang="en-US" sz="5400" b="1" dirty="0">
                <a:solidFill>
                  <a:srgbClr val="0000FF"/>
                </a:solidFill>
                <a:latin typeface="华文隶书" panose="02010800040101010101" pitchFamily="2" charset="-122"/>
                <a:ea typeface="华文隶书" panose="02010800040101010101" pitchFamily="2" charset="-122"/>
              </a:rPr>
              <a:t>是什么       为什么     怎么做</a:t>
            </a:r>
          </a:p>
        </p:txBody>
      </p:sp>
      <p:sp>
        <p:nvSpPr>
          <p:cNvPr id="2" name="文本框 1">
            <a:extLst>
              <a:ext uri="{FF2B5EF4-FFF2-40B4-BE49-F238E27FC236}">
                <a16:creationId xmlns:a16="http://schemas.microsoft.com/office/drawing/2014/main" id="{9C932C25-FA68-45AE-84F7-BA8D42E925F2}"/>
              </a:ext>
            </a:extLst>
          </p:cNvPr>
          <p:cNvSpPr txBox="1"/>
          <p:nvPr/>
        </p:nvSpPr>
        <p:spPr>
          <a:xfrm>
            <a:off x="749146" y="407556"/>
            <a:ext cx="3751602" cy="923330"/>
          </a:xfrm>
          <a:prstGeom prst="rect">
            <a:avLst/>
          </a:prstGeom>
          <a:noFill/>
        </p:spPr>
        <p:txBody>
          <a:bodyPr wrap="square" rtlCol="0">
            <a:spAutoFit/>
          </a:bodyPr>
          <a:lstStyle/>
          <a:p>
            <a:r>
              <a:rPr lang="zh-CN" altLang="en-US" sz="5400" b="1" dirty="0">
                <a:solidFill>
                  <a:srgbClr val="FF0000"/>
                </a:solidFill>
                <a:latin typeface="华文琥珀" panose="02010800040101010101" pitchFamily="2" charset="-122"/>
                <a:ea typeface="华文琥珀" panose="02010800040101010101" pitchFamily="2" charset="-122"/>
              </a:rPr>
              <a:t>学习方法</a:t>
            </a:r>
            <a:endParaRPr lang="zh-CN" altLang="en-US" sz="5400" b="1" dirty="0">
              <a:latin typeface="华文琥珀" panose="02010800040101010101" pitchFamily="2" charset="-122"/>
              <a:ea typeface="华文琥珀" panose="0201080004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076395" y="114370"/>
            <a:ext cx="10969200" cy="705600"/>
          </a:xfrm>
        </p:spPr>
        <p:txBody>
          <a:bodyPr>
            <a:normAutofit/>
          </a:bodyPr>
          <a:lstStyle/>
          <a:p>
            <a:r>
              <a:rPr lang="en-US" altLang="zh-CN" dirty="0"/>
              <a:t>1</a:t>
            </a:r>
            <a:r>
              <a:rPr lang="en-US" altLang="zh-CN" dirty="0">
                <a:sym typeface="+mn-ea"/>
              </a:rPr>
              <a:t>.4.1  </a:t>
            </a:r>
            <a:r>
              <a:rPr lang="zh-CN" altLang="en-US" dirty="0"/>
              <a:t>处理机管理</a:t>
            </a:r>
          </a:p>
        </p:txBody>
      </p:sp>
      <p:sp>
        <p:nvSpPr>
          <p:cNvPr id="5" name="内容占位符 2"/>
          <p:cNvSpPr txBox="1">
            <a:spLocks/>
          </p:cNvSpPr>
          <p:nvPr/>
        </p:nvSpPr>
        <p:spPr>
          <a:xfrm>
            <a:off x="1013945" y="1633068"/>
            <a:ext cx="10183935" cy="3497732"/>
          </a:xfrm>
          <a:prstGeom prst="rect">
            <a:avLst/>
          </a:prstGeom>
        </p:spPr>
        <p:txBody>
          <a:bodyPr vert="horz" lIns="90000" tIns="46800" rIns="90000" bIns="46800" rtlCol="0">
            <a:noAutofit/>
          </a:bodyPr>
          <a:lstStyle>
            <a:lvl1pPr marL="228600" marR="0" lvl="0" indent="-228600" algn="l" defTabSz="914400" rtl="0" eaLnBrk="1" fontAlgn="auto" latinLnBrk="0" hangingPunct="1">
              <a:lnSpc>
                <a:spcPct val="130000"/>
              </a:lnSpc>
              <a:spcBef>
                <a:spcPts val="0"/>
              </a:spcBef>
              <a:spcAft>
                <a:spcPts val="1000"/>
              </a:spcAft>
              <a:buClr>
                <a:srgbClr val="2094CE"/>
              </a:buClr>
              <a:buSzPct val="80000"/>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Clr>
                <a:srgbClr val="FF9800"/>
              </a:buClr>
              <a:buSzPct val="90000"/>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2800" dirty="0"/>
              <a:t>      </a:t>
            </a:r>
            <a:r>
              <a:rPr lang="zh-CN" altLang="zh-CN" sz="2800" dirty="0"/>
              <a:t>处理机管理的主要任务是对处理机进行</a:t>
            </a:r>
            <a:r>
              <a:rPr lang="zh-CN" altLang="zh-CN" sz="2800" dirty="0">
                <a:solidFill>
                  <a:srgbClr val="FF0000"/>
                </a:solidFill>
              </a:rPr>
              <a:t>分配</a:t>
            </a:r>
            <a:r>
              <a:rPr lang="zh-CN" altLang="zh-CN" sz="2800" dirty="0"/>
              <a:t>，并对其运行进行有效的</a:t>
            </a:r>
            <a:r>
              <a:rPr lang="zh-CN" altLang="zh-CN" sz="2800" dirty="0">
                <a:solidFill>
                  <a:srgbClr val="FF0000"/>
                </a:solidFill>
              </a:rPr>
              <a:t>控制和管理</a:t>
            </a:r>
            <a:r>
              <a:rPr lang="zh-CN" altLang="zh-CN" sz="2800" dirty="0"/>
              <a:t>。在多道程序环境下，处理机的分配和运行以进程为基本单位，因而对处理机管理可归纳为对进程的管理。进程管理包括进程控制、进程同步、进程通信和调度等。</a:t>
            </a:r>
          </a:p>
        </p:txBody>
      </p:sp>
    </p:spTree>
    <p:custDataLst>
      <p:tags r:id="rId1"/>
    </p:custDataLst>
    <p:extLst>
      <p:ext uri="{BB962C8B-B14F-4D97-AF65-F5344CB8AC3E}">
        <p14:creationId xmlns:p14="http://schemas.microsoft.com/office/powerpoint/2010/main" val="2409246912"/>
      </p:ext>
    </p:ext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909170" y="296998"/>
            <a:ext cx="10969200" cy="705600"/>
          </a:xfrm>
        </p:spPr>
        <p:txBody>
          <a:bodyPr>
            <a:normAutofit/>
          </a:bodyPr>
          <a:lstStyle/>
          <a:p>
            <a:r>
              <a:rPr lang="en-US" altLang="zh-CN" dirty="0"/>
              <a:t>1</a:t>
            </a:r>
            <a:r>
              <a:rPr lang="en-US" altLang="zh-CN" dirty="0">
                <a:sym typeface="+mn-ea"/>
              </a:rPr>
              <a:t>.4.2  </a:t>
            </a:r>
            <a:r>
              <a:rPr lang="zh-CN" altLang="en-US" dirty="0"/>
              <a:t>存储管理</a:t>
            </a:r>
          </a:p>
        </p:txBody>
      </p:sp>
      <p:sp>
        <p:nvSpPr>
          <p:cNvPr id="5" name="内容占位符 2"/>
          <p:cNvSpPr txBox="1">
            <a:spLocks/>
          </p:cNvSpPr>
          <p:nvPr/>
        </p:nvSpPr>
        <p:spPr>
          <a:xfrm>
            <a:off x="566270" y="1156819"/>
            <a:ext cx="10183935" cy="1681632"/>
          </a:xfrm>
          <a:prstGeom prst="rect">
            <a:avLst/>
          </a:prstGeom>
        </p:spPr>
        <p:txBody>
          <a:bodyPr vert="horz" lIns="90000" tIns="46800" rIns="90000" bIns="46800" rtlCol="0">
            <a:noAutofit/>
          </a:bodyPr>
          <a:lstStyle>
            <a:lvl1pPr marL="228600" marR="0" lvl="0" indent="-228600" algn="l" defTabSz="914400" rtl="0" eaLnBrk="1" fontAlgn="auto" latinLnBrk="0" hangingPunct="1">
              <a:lnSpc>
                <a:spcPct val="130000"/>
              </a:lnSpc>
              <a:spcBef>
                <a:spcPts val="0"/>
              </a:spcBef>
              <a:spcAft>
                <a:spcPts val="1000"/>
              </a:spcAft>
              <a:buClr>
                <a:srgbClr val="2094CE"/>
              </a:buClr>
              <a:buSzPct val="80000"/>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Clr>
                <a:srgbClr val="FF9800"/>
              </a:buClr>
              <a:buSzPct val="90000"/>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800" dirty="0"/>
              <a:t>      </a:t>
            </a:r>
            <a:r>
              <a:rPr lang="zh-CN" altLang="zh-CN" sz="2800" dirty="0"/>
              <a:t>存储器分为内存和外存，因为程序和数据在运行和使用时都需要存在于内存中，所以存储管理主要是研究进程如何占用内存资源的。以达到方便用户使用，提高存储器的利用率的目的。</a:t>
            </a:r>
          </a:p>
        </p:txBody>
      </p:sp>
      <p:sp>
        <p:nvSpPr>
          <p:cNvPr id="4" name="标题 1">
            <a:extLst>
              <a:ext uri="{FF2B5EF4-FFF2-40B4-BE49-F238E27FC236}">
                <a16:creationId xmlns:a16="http://schemas.microsoft.com/office/drawing/2014/main" id="{A1E8F07E-E67F-4946-A7E3-9A177C037643}"/>
              </a:ext>
            </a:extLst>
          </p:cNvPr>
          <p:cNvSpPr txBox="1">
            <a:spLocks/>
          </p:cNvSpPr>
          <p:nvPr/>
        </p:nvSpPr>
        <p:spPr>
          <a:xfrm>
            <a:off x="1467970" y="3623513"/>
            <a:ext cx="7692955" cy="705600"/>
          </a:xfrm>
          <a:prstGeom prst="rect">
            <a:avLst/>
          </a:prstGeom>
        </p:spPr>
        <p:txBody>
          <a:bodyPr vert="horz" lIns="90000" tIns="46800" rIns="90000" bIns="46800" rtlCol="0" anchor="ctr" anchorCtr="0">
            <a:normAutofit/>
          </a:bodyPr>
          <a:lstStyle>
            <a:lvl1pPr marL="0" marR="0" algn="l" defTabSz="914400" rtl="0" eaLnBrk="1" fontAlgn="auto" latinLnBrk="0" hangingPunct="1">
              <a:lnSpc>
                <a:spcPct val="100000"/>
              </a:lnSpc>
              <a:spcBef>
                <a:spcPct val="0"/>
              </a:spcBef>
              <a:buNone/>
              <a:defRPr kumimoji="0" lang="zh-CN" altLang="en-US" sz="3200" b="1" i="0" u="none" strike="noStrike" kern="1200" cap="none" spc="300" normalizeH="0" baseline="0" noProof="1" dirty="0">
                <a:solidFill>
                  <a:schemeClr val="accent1">
                    <a:lumMod val="75000"/>
                  </a:schemeClr>
                </a:solidFill>
                <a:uFillTx/>
                <a:latin typeface="Arial" panose="020B0604020202020204" pitchFamily="34" charset="0"/>
                <a:ea typeface="微软雅黑" panose="020B0503020204020204" pitchFamily="34" charset="-122"/>
                <a:cs typeface="+mj-cs"/>
                <a:sym typeface="+mn-ea"/>
              </a:defRPr>
            </a:lvl1pPr>
          </a:lstStyle>
          <a:p>
            <a:r>
              <a:rPr lang="en-US" altLang="zh-CN" b="0" dirty="0">
                <a:solidFill>
                  <a:srgbClr val="0000FF"/>
                </a:solidFill>
                <a:latin typeface="华文新魏" panose="02010800040101010101" pitchFamily="2" charset="-122"/>
                <a:ea typeface="华文新魏" panose="02010800040101010101" pitchFamily="2" charset="-122"/>
              </a:rPr>
              <a:t>1.</a:t>
            </a:r>
            <a:r>
              <a:rPr lang="zh-CN" altLang="en-US" b="0" dirty="0">
                <a:solidFill>
                  <a:srgbClr val="0000FF"/>
                </a:solidFill>
                <a:latin typeface="华文新魏" panose="02010800040101010101" pitchFamily="2" charset="-122"/>
                <a:ea typeface="华文新魏" panose="02010800040101010101" pitchFamily="2" charset="-122"/>
              </a:rPr>
              <a:t>按照一定策略对内存进行</a:t>
            </a:r>
            <a:r>
              <a:rPr lang="zh-CN" altLang="en-US" b="0" dirty="0">
                <a:solidFill>
                  <a:srgbClr val="FF0000"/>
                </a:solidFill>
                <a:latin typeface="华文新魏" panose="02010800040101010101" pitchFamily="2" charset="-122"/>
                <a:ea typeface="华文新魏" panose="02010800040101010101" pitchFamily="2" charset="-122"/>
              </a:rPr>
              <a:t>分配和回收</a:t>
            </a:r>
          </a:p>
        </p:txBody>
      </p:sp>
      <p:sp>
        <p:nvSpPr>
          <p:cNvPr id="7" name="标题 1">
            <a:extLst>
              <a:ext uri="{FF2B5EF4-FFF2-40B4-BE49-F238E27FC236}">
                <a16:creationId xmlns:a16="http://schemas.microsoft.com/office/drawing/2014/main" id="{CF22E983-521C-4038-ADCD-89B20550287E}"/>
              </a:ext>
            </a:extLst>
          </p:cNvPr>
          <p:cNvSpPr txBox="1">
            <a:spLocks/>
          </p:cNvSpPr>
          <p:nvPr/>
        </p:nvSpPr>
        <p:spPr>
          <a:xfrm>
            <a:off x="1539945" y="4346645"/>
            <a:ext cx="7692955" cy="705600"/>
          </a:xfrm>
          <a:prstGeom prst="rect">
            <a:avLst/>
          </a:prstGeom>
        </p:spPr>
        <p:txBody>
          <a:bodyPr vert="horz" lIns="90000" tIns="46800" rIns="90000" bIns="46800" rtlCol="0" anchor="ctr" anchorCtr="0">
            <a:normAutofit/>
          </a:bodyPr>
          <a:lstStyle>
            <a:lvl1pPr marL="0" marR="0" algn="l" defTabSz="914400" rtl="0" eaLnBrk="1" fontAlgn="auto" latinLnBrk="0" hangingPunct="1">
              <a:lnSpc>
                <a:spcPct val="100000"/>
              </a:lnSpc>
              <a:spcBef>
                <a:spcPct val="0"/>
              </a:spcBef>
              <a:buNone/>
              <a:defRPr kumimoji="0" lang="zh-CN" altLang="en-US" sz="3200" b="1" i="0" u="none" strike="noStrike" kern="1200" cap="none" spc="300" normalizeH="0" baseline="0" noProof="1" dirty="0">
                <a:solidFill>
                  <a:schemeClr val="accent1">
                    <a:lumMod val="75000"/>
                  </a:schemeClr>
                </a:solidFill>
                <a:uFillTx/>
                <a:latin typeface="Arial" panose="020B0604020202020204" pitchFamily="34" charset="0"/>
                <a:ea typeface="微软雅黑" panose="020B0503020204020204" pitchFamily="34" charset="-122"/>
                <a:cs typeface="+mj-cs"/>
                <a:sym typeface="+mn-ea"/>
              </a:defRPr>
            </a:lvl1pPr>
          </a:lstStyle>
          <a:p>
            <a:r>
              <a:rPr lang="en-US" altLang="zh-CN" b="0" dirty="0">
                <a:solidFill>
                  <a:srgbClr val="0000FF"/>
                </a:solidFill>
                <a:latin typeface="华文新魏" panose="02010800040101010101" pitchFamily="2" charset="-122"/>
                <a:ea typeface="华文新魏" panose="02010800040101010101" pitchFamily="2" charset="-122"/>
              </a:rPr>
              <a:t>2.</a:t>
            </a:r>
            <a:r>
              <a:rPr lang="zh-CN" altLang="en-US" b="0" dirty="0">
                <a:solidFill>
                  <a:srgbClr val="FF0000"/>
                </a:solidFill>
                <a:latin typeface="华文新魏" panose="02010800040101010101" pitchFamily="2" charset="-122"/>
                <a:ea typeface="华文新魏" panose="02010800040101010101" pitchFamily="2" charset="-122"/>
              </a:rPr>
              <a:t>内存保护</a:t>
            </a:r>
          </a:p>
        </p:txBody>
      </p:sp>
      <p:sp>
        <p:nvSpPr>
          <p:cNvPr id="8" name="标题 1">
            <a:extLst>
              <a:ext uri="{FF2B5EF4-FFF2-40B4-BE49-F238E27FC236}">
                <a16:creationId xmlns:a16="http://schemas.microsoft.com/office/drawing/2014/main" id="{783EDC07-FBEA-48E5-814F-45340942D719}"/>
              </a:ext>
            </a:extLst>
          </p:cNvPr>
          <p:cNvSpPr txBox="1">
            <a:spLocks/>
          </p:cNvSpPr>
          <p:nvPr/>
        </p:nvSpPr>
        <p:spPr>
          <a:xfrm>
            <a:off x="1539945" y="4967951"/>
            <a:ext cx="7498745" cy="674388"/>
          </a:xfrm>
          <a:prstGeom prst="rect">
            <a:avLst/>
          </a:prstGeom>
        </p:spPr>
        <p:txBody>
          <a:bodyPr vert="horz" lIns="90000" tIns="46800" rIns="90000" bIns="46800" rtlCol="0" anchor="ctr" anchorCtr="0">
            <a:normAutofit/>
          </a:bodyPr>
          <a:lstStyle>
            <a:lvl1pPr marL="0" marR="0" algn="l" defTabSz="914400" rtl="0" eaLnBrk="1" fontAlgn="auto" latinLnBrk="0" hangingPunct="1">
              <a:lnSpc>
                <a:spcPct val="100000"/>
              </a:lnSpc>
              <a:spcBef>
                <a:spcPct val="0"/>
              </a:spcBef>
              <a:buNone/>
              <a:defRPr kumimoji="0" lang="zh-CN" altLang="en-US" sz="3200" b="1" i="0" u="none" strike="noStrike" kern="1200" cap="none" spc="300" normalizeH="0" baseline="0" noProof="1" dirty="0">
                <a:solidFill>
                  <a:schemeClr val="accent1">
                    <a:lumMod val="75000"/>
                  </a:schemeClr>
                </a:solidFill>
                <a:uFillTx/>
                <a:latin typeface="Arial" panose="020B0604020202020204" pitchFamily="34" charset="0"/>
                <a:ea typeface="微软雅黑" panose="020B0503020204020204" pitchFamily="34" charset="-122"/>
                <a:cs typeface="+mj-cs"/>
                <a:sym typeface="+mn-ea"/>
              </a:defRPr>
            </a:lvl1pPr>
          </a:lstStyle>
          <a:p>
            <a:r>
              <a:rPr lang="en-US" altLang="zh-CN" b="0" dirty="0">
                <a:solidFill>
                  <a:srgbClr val="0000FF"/>
                </a:solidFill>
                <a:latin typeface="华文新魏" panose="02010800040101010101" pitchFamily="2" charset="-122"/>
                <a:ea typeface="华文新魏" panose="02010800040101010101" pitchFamily="2" charset="-122"/>
              </a:rPr>
              <a:t>3.</a:t>
            </a:r>
            <a:r>
              <a:rPr lang="zh-CN" altLang="en-US" b="0" dirty="0">
                <a:solidFill>
                  <a:srgbClr val="FF0000"/>
                </a:solidFill>
                <a:latin typeface="华文新魏" panose="02010800040101010101" pitchFamily="2" charset="-122"/>
                <a:ea typeface="华文新魏" panose="02010800040101010101" pitchFamily="2" charset="-122"/>
              </a:rPr>
              <a:t>内存扩充</a:t>
            </a:r>
          </a:p>
        </p:txBody>
      </p:sp>
      <p:sp>
        <p:nvSpPr>
          <p:cNvPr id="9" name="标题 1">
            <a:extLst>
              <a:ext uri="{FF2B5EF4-FFF2-40B4-BE49-F238E27FC236}">
                <a16:creationId xmlns:a16="http://schemas.microsoft.com/office/drawing/2014/main" id="{812D3039-2B22-43EF-A0FB-3B41A581DE1A}"/>
              </a:ext>
            </a:extLst>
          </p:cNvPr>
          <p:cNvSpPr txBox="1">
            <a:spLocks/>
          </p:cNvSpPr>
          <p:nvPr/>
        </p:nvSpPr>
        <p:spPr>
          <a:xfrm>
            <a:off x="1578045" y="5537270"/>
            <a:ext cx="7692955" cy="705600"/>
          </a:xfrm>
          <a:prstGeom prst="rect">
            <a:avLst/>
          </a:prstGeom>
        </p:spPr>
        <p:txBody>
          <a:bodyPr vert="horz" lIns="90000" tIns="46800" rIns="90000" bIns="46800" rtlCol="0" anchor="ctr" anchorCtr="0">
            <a:normAutofit/>
          </a:bodyPr>
          <a:lstStyle>
            <a:lvl1pPr marL="0" marR="0" algn="l" defTabSz="914400" rtl="0" eaLnBrk="1" fontAlgn="auto" latinLnBrk="0" hangingPunct="1">
              <a:lnSpc>
                <a:spcPct val="100000"/>
              </a:lnSpc>
              <a:spcBef>
                <a:spcPct val="0"/>
              </a:spcBef>
              <a:buNone/>
              <a:defRPr kumimoji="0" lang="zh-CN" altLang="en-US" sz="3200" b="1" i="0" u="none" strike="noStrike" kern="1200" cap="none" spc="300" normalizeH="0" baseline="0" noProof="1" dirty="0">
                <a:solidFill>
                  <a:schemeClr val="accent1">
                    <a:lumMod val="75000"/>
                  </a:schemeClr>
                </a:solidFill>
                <a:uFillTx/>
                <a:latin typeface="Arial" panose="020B0604020202020204" pitchFamily="34" charset="0"/>
                <a:ea typeface="微软雅黑" panose="020B0503020204020204" pitchFamily="34" charset="-122"/>
                <a:cs typeface="+mj-cs"/>
                <a:sym typeface="+mn-ea"/>
              </a:defRPr>
            </a:lvl1pPr>
          </a:lstStyle>
          <a:p>
            <a:r>
              <a:rPr lang="en-US" altLang="zh-CN" b="0" dirty="0">
                <a:solidFill>
                  <a:srgbClr val="0000FF"/>
                </a:solidFill>
                <a:latin typeface="华文新魏" panose="02010800040101010101" pitchFamily="2" charset="-122"/>
                <a:ea typeface="华文新魏" panose="02010800040101010101" pitchFamily="2" charset="-122"/>
              </a:rPr>
              <a:t>4.</a:t>
            </a:r>
            <a:r>
              <a:rPr lang="zh-CN" altLang="en-US" b="0" dirty="0">
                <a:solidFill>
                  <a:srgbClr val="FF0000"/>
                </a:solidFill>
                <a:latin typeface="华文新魏" panose="02010800040101010101" pitchFamily="2" charset="-122"/>
                <a:ea typeface="华文新魏" panose="02010800040101010101" pitchFamily="2" charset="-122"/>
              </a:rPr>
              <a:t>重定位</a:t>
            </a:r>
          </a:p>
        </p:txBody>
      </p:sp>
    </p:spTree>
    <p:custDataLst>
      <p:tags r:id="rId1"/>
    </p:custDataLst>
    <p:extLst>
      <p:ext uri="{BB962C8B-B14F-4D97-AF65-F5344CB8AC3E}">
        <p14:creationId xmlns:p14="http://schemas.microsoft.com/office/powerpoint/2010/main" val="2054173572"/>
      </p:ext>
    </p:ext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076395" y="114370"/>
            <a:ext cx="10969200" cy="705600"/>
          </a:xfrm>
        </p:spPr>
        <p:txBody>
          <a:bodyPr>
            <a:normAutofit/>
          </a:bodyPr>
          <a:lstStyle/>
          <a:p>
            <a:r>
              <a:rPr lang="en-US" altLang="zh-CN" dirty="0"/>
              <a:t>4</a:t>
            </a:r>
            <a:r>
              <a:rPr lang="en-US" altLang="zh-CN" dirty="0">
                <a:sym typeface="+mn-ea"/>
              </a:rPr>
              <a:t>.</a:t>
            </a:r>
            <a:r>
              <a:rPr lang="zh-CN" altLang="en-US" dirty="0"/>
              <a:t>重定位</a:t>
            </a:r>
          </a:p>
        </p:txBody>
      </p:sp>
      <p:sp>
        <p:nvSpPr>
          <p:cNvPr id="5" name="内容占位符 2"/>
          <p:cNvSpPr txBox="1">
            <a:spLocks/>
          </p:cNvSpPr>
          <p:nvPr/>
        </p:nvSpPr>
        <p:spPr>
          <a:xfrm>
            <a:off x="1013945" y="1181100"/>
            <a:ext cx="10183935" cy="4371401"/>
          </a:xfrm>
          <a:prstGeom prst="rect">
            <a:avLst/>
          </a:prstGeom>
        </p:spPr>
        <p:txBody>
          <a:bodyPr vert="horz" lIns="90000" tIns="46800" rIns="90000" bIns="46800" rtlCol="0">
            <a:normAutofit fontScale="97500"/>
          </a:bodyPr>
          <a:lstStyle>
            <a:lvl1pPr marL="228600" marR="0" lvl="0" indent="-228600" algn="l" defTabSz="914400" rtl="0" eaLnBrk="1" fontAlgn="auto" latinLnBrk="0" hangingPunct="1">
              <a:lnSpc>
                <a:spcPct val="130000"/>
              </a:lnSpc>
              <a:spcBef>
                <a:spcPts val="0"/>
              </a:spcBef>
              <a:spcAft>
                <a:spcPts val="1000"/>
              </a:spcAft>
              <a:buClr>
                <a:srgbClr val="2094CE"/>
              </a:buClr>
              <a:buSzPct val="80000"/>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Clr>
                <a:srgbClr val="FF9800"/>
              </a:buClr>
              <a:buSzPct val="90000"/>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None/>
            </a:pPr>
            <a:r>
              <a:rPr lang="en-US" altLang="zh-CN" dirty="0"/>
              <a:t>      </a:t>
            </a:r>
            <a:r>
              <a:rPr lang="zh-CN" altLang="zh-CN" dirty="0"/>
              <a:t>程序员在编写程序时，所用到的地址都是从</a:t>
            </a:r>
            <a:r>
              <a:rPr lang="en-US" altLang="zh-CN" dirty="0"/>
              <a:t>“0”</a:t>
            </a:r>
            <a:r>
              <a:rPr lang="zh-CN" altLang="zh-CN" dirty="0"/>
              <a:t>开始的，程序中的其他地址都是相对于</a:t>
            </a:r>
            <a:r>
              <a:rPr lang="en-US" altLang="zh-CN" dirty="0"/>
              <a:t>“0”</a:t>
            </a:r>
            <a:r>
              <a:rPr lang="zh-CN" altLang="zh-CN" dirty="0"/>
              <a:t>计算的，这些地址地址称为</a:t>
            </a:r>
            <a:r>
              <a:rPr lang="en-US" altLang="zh-CN" dirty="0"/>
              <a:t>“</a:t>
            </a:r>
            <a:r>
              <a:rPr lang="zh-CN" altLang="zh-CN" dirty="0"/>
              <a:t>逻辑地址</a:t>
            </a:r>
            <a:r>
              <a:rPr lang="en-US" altLang="zh-CN" dirty="0"/>
              <a:t>”</a:t>
            </a:r>
            <a:r>
              <a:rPr lang="zh-CN" altLang="zh-CN" dirty="0"/>
              <a:t>或</a:t>
            </a:r>
            <a:r>
              <a:rPr lang="en-US" altLang="zh-CN" dirty="0"/>
              <a:t>“</a:t>
            </a:r>
            <a:r>
              <a:rPr lang="zh-CN" altLang="zh-CN" dirty="0"/>
              <a:t>相对地址</a:t>
            </a:r>
            <a:r>
              <a:rPr lang="en-US" altLang="zh-CN" dirty="0"/>
              <a:t>”</a:t>
            </a:r>
            <a:r>
              <a:rPr lang="zh-CN" altLang="zh-CN" dirty="0"/>
              <a:t>。而内存中的一系列单元所限定的地址称为</a:t>
            </a:r>
            <a:r>
              <a:rPr lang="en-US" altLang="zh-CN" dirty="0"/>
              <a:t>“</a:t>
            </a:r>
            <a:r>
              <a:rPr lang="zh-CN" altLang="zh-CN" dirty="0"/>
              <a:t>物理地址</a:t>
            </a:r>
            <a:r>
              <a:rPr lang="en-US" altLang="zh-CN" dirty="0"/>
              <a:t>”</a:t>
            </a:r>
            <a:r>
              <a:rPr lang="zh-CN" altLang="zh-CN" dirty="0"/>
              <a:t>。</a:t>
            </a:r>
          </a:p>
          <a:p>
            <a:pPr marL="0" indent="0">
              <a:lnSpc>
                <a:spcPct val="160000"/>
              </a:lnSpc>
              <a:buNone/>
            </a:pPr>
            <a:r>
              <a:rPr lang="en-US" altLang="zh-CN" dirty="0"/>
              <a:t>      </a:t>
            </a:r>
            <a:r>
              <a:rPr lang="zh-CN" altLang="zh-CN" dirty="0"/>
              <a:t>在多道程序环境下，每道程序装入内存时，不可能都从</a:t>
            </a:r>
            <a:r>
              <a:rPr lang="en-US" altLang="zh-CN" dirty="0"/>
              <a:t>“0”</a:t>
            </a:r>
            <a:r>
              <a:rPr lang="zh-CN" altLang="zh-CN" dirty="0"/>
              <a:t>地址开始装入，这就使得逻辑地址和内存中的物理地址不相一致。为了使程序能够正确运行，存储器管理必须提供地址重定位功能。即在硬件的支持下，实现将逻辑地址转换为与之对应的物理地址。</a:t>
            </a:r>
          </a:p>
        </p:txBody>
      </p:sp>
    </p:spTree>
    <p:custDataLst>
      <p:tags r:id="rId1"/>
    </p:custDataLst>
    <p:extLst>
      <p:ext uri="{BB962C8B-B14F-4D97-AF65-F5344CB8AC3E}">
        <p14:creationId xmlns:p14="http://schemas.microsoft.com/office/powerpoint/2010/main" val="2416186522"/>
      </p:ext>
    </p:ext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076395" y="114370"/>
            <a:ext cx="10969200" cy="705600"/>
          </a:xfrm>
        </p:spPr>
        <p:txBody>
          <a:bodyPr>
            <a:normAutofit/>
          </a:bodyPr>
          <a:lstStyle/>
          <a:p>
            <a:r>
              <a:rPr lang="en-US" altLang="zh-CN" dirty="0"/>
              <a:t>1</a:t>
            </a:r>
            <a:r>
              <a:rPr lang="en-US" altLang="zh-CN" dirty="0">
                <a:sym typeface="+mn-ea"/>
              </a:rPr>
              <a:t>.4.3  </a:t>
            </a:r>
            <a:r>
              <a:rPr lang="zh-CN" altLang="en-US" dirty="0"/>
              <a:t>设备管理</a:t>
            </a:r>
          </a:p>
        </p:txBody>
      </p:sp>
      <p:sp>
        <p:nvSpPr>
          <p:cNvPr id="5" name="内容占位符 2"/>
          <p:cNvSpPr txBox="1">
            <a:spLocks/>
          </p:cNvSpPr>
          <p:nvPr/>
        </p:nvSpPr>
        <p:spPr>
          <a:xfrm>
            <a:off x="836145" y="1175868"/>
            <a:ext cx="10183935" cy="4170832"/>
          </a:xfrm>
          <a:prstGeom prst="rect">
            <a:avLst/>
          </a:prstGeom>
        </p:spPr>
        <p:txBody>
          <a:bodyPr vert="horz" lIns="90000" tIns="46800" rIns="90000" bIns="46800" rtlCol="0">
            <a:noAutofit/>
          </a:bodyPr>
          <a:lstStyle>
            <a:lvl1pPr marL="228600" marR="0" lvl="0" indent="-228600" algn="l" defTabSz="914400" rtl="0" eaLnBrk="1" fontAlgn="auto" latinLnBrk="0" hangingPunct="1">
              <a:lnSpc>
                <a:spcPct val="130000"/>
              </a:lnSpc>
              <a:spcBef>
                <a:spcPts val="0"/>
              </a:spcBef>
              <a:spcAft>
                <a:spcPts val="1000"/>
              </a:spcAft>
              <a:buClr>
                <a:srgbClr val="2094CE"/>
              </a:buClr>
              <a:buSzPct val="80000"/>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Clr>
                <a:srgbClr val="FF9800"/>
              </a:buClr>
              <a:buSzPct val="90000"/>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800" dirty="0"/>
              <a:t>      </a:t>
            </a:r>
            <a:r>
              <a:rPr lang="zh-CN" altLang="zh-CN" sz="2800" dirty="0"/>
              <a:t>操作系统的设备管理功能，是指操作系统中负责管理用户对外部设备使用的那部分功能模块。其主要任务是</a:t>
            </a:r>
            <a:r>
              <a:rPr lang="zh-CN" altLang="zh-CN" sz="2800" dirty="0">
                <a:solidFill>
                  <a:srgbClr val="0000FF"/>
                </a:solidFill>
              </a:rPr>
              <a:t>记录各输入</a:t>
            </a:r>
            <a:r>
              <a:rPr lang="en-US" altLang="zh-CN" sz="2800" dirty="0">
                <a:solidFill>
                  <a:srgbClr val="0000FF"/>
                </a:solidFill>
              </a:rPr>
              <a:t>/</a:t>
            </a:r>
            <a:r>
              <a:rPr lang="zh-CN" altLang="zh-CN" sz="2800" dirty="0">
                <a:solidFill>
                  <a:srgbClr val="0000FF"/>
                </a:solidFill>
              </a:rPr>
              <a:t>输出设备状态，管理并完成用户提出的输入</a:t>
            </a:r>
            <a:r>
              <a:rPr lang="en-US" altLang="zh-CN" sz="2800" dirty="0">
                <a:solidFill>
                  <a:srgbClr val="0000FF"/>
                </a:solidFill>
              </a:rPr>
              <a:t>/</a:t>
            </a:r>
            <a:r>
              <a:rPr lang="zh-CN" altLang="zh-CN" sz="2800" dirty="0">
                <a:solidFill>
                  <a:srgbClr val="0000FF"/>
                </a:solidFill>
              </a:rPr>
              <a:t>输出请求，按一定的策略为用户分配输入</a:t>
            </a:r>
            <a:r>
              <a:rPr lang="en-US" altLang="zh-CN" sz="2800" dirty="0">
                <a:solidFill>
                  <a:srgbClr val="0000FF"/>
                </a:solidFill>
              </a:rPr>
              <a:t>/</a:t>
            </a:r>
            <a:r>
              <a:rPr lang="zh-CN" altLang="zh-CN" sz="2800" dirty="0">
                <a:solidFill>
                  <a:srgbClr val="0000FF"/>
                </a:solidFill>
              </a:rPr>
              <a:t>输出设备</a:t>
            </a:r>
            <a:r>
              <a:rPr lang="zh-CN" altLang="zh-CN" sz="2800" dirty="0"/>
              <a:t>。同时要提高</a:t>
            </a:r>
            <a:r>
              <a:rPr lang="en-US" altLang="zh-CN" sz="2800" dirty="0"/>
              <a:t>CPU</a:t>
            </a:r>
            <a:r>
              <a:rPr lang="zh-CN" altLang="zh-CN" sz="2800" dirty="0"/>
              <a:t>和输入</a:t>
            </a:r>
            <a:r>
              <a:rPr lang="en-US" altLang="zh-CN" sz="2800" dirty="0"/>
              <a:t>/</a:t>
            </a:r>
            <a:r>
              <a:rPr lang="zh-CN" altLang="zh-CN" sz="2800" dirty="0"/>
              <a:t>输出设备的利用率，提高输入</a:t>
            </a:r>
            <a:r>
              <a:rPr lang="en-US" altLang="zh-CN" sz="2800" dirty="0"/>
              <a:t>/</a:t>
            </a:r>
            <a:r>
              <a:rPr lang="zh-CN" altLang="zh-CN" sz="2800" dirty="0"/>
              <a:t>输出速度，方便用户使用输入</a:t>
            </a:r>
            <a:r>
              <a:rPr lang="en-US" altLang="zh-CN" sz="2800" dirty="0"/>
              <a:t>/</a:t>
            </a:r>
            <a:r>
              <a:rPr lang="zh-CN" altLang="zh-CN" sz="2800" dirty="0"/>
              <a:t>输出设备。</a:t>
            </a:r>
            <a:endParaRPr lang="en-US" altLang="zh-CN" sz="2800" dirty="0"/>
          </a:p>
          <a:p>
            <a:r>
              <a:rPr lang="en-US" altLang="zh-CN" sz="2800" dirty="0"/>
              <a:t>1. </a:t>
            </a:r>
            <a:r>
              <a:rPr lang="zh-CN" altLang="zh-CN" sz="2800" dirty="0"/>
              <a:t>通道、控制器、输入</a:t>
            </a:r>
            <a:r>
              <a:rPr lang="en-US" altLang="zh-CN" sz="2800" dirty="0"/>
              <a:t>/</a:t>
            </a:r>
            <a:r>
              <a:rPr lang="zh-CN" altLang="zh-CN" sz="2800" dirty="0"/>
              <a:t>输出设备的分配和管理。</a:t>
            </a:r>
            <a:endParaRPr lang="en-US" altLang="zh-CN" sz="2800" dirty="0"/>
          </a:p>
          <a:p>
            <a:r>
              <a:rPr lang="en-US" altLang="zh-CN" sz="2800" dirty="0"/>
              <a:t>2. </a:t>
            </a:r>
            <a:r>
              <a:rPr lang="zh-CN" altLang="zh-CN" sz="2800" dirty="0"/>
              <a:t>设备独立性。</a:t>
            </a:r>
          </a:p>
        </p:txBody>
      </p:sp>
    </p:spTree>
    <p:custDataLst>
      <p:tags r:id="rId1"/>
    </p:custDataLst>
    <p:extLst>
      <p:ext uri="{BB962C8B-B14F-4D97-AF65-F5344CB8AC3E}">
        <p14:creationId xmlns:p14="http://schemas.microsoft.com/office/powerpoint/2010/main" val="1824677020"/>
      </p:ext>
    </p:ext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076395" y="114370"/>
            <a:ext cx="10969200" cy="705600"/>
          </a:xfrm>
        </p:spPr>
        <p:txBody>
          <a:bodyPr>
            <a:normAutofit/>
          </a:bodyPr>
          <a:lstStyle/>
          <a:p>
            <a:r>
              <a:rPr lang="en-US" altLang="zh-CN" dirty="0"/>
              <a:t>1</a:t>
            </a:r>
            <a:r>
              <a:rPr lang="en-US" altLang="zh-CN" dirty="0">
                <a:sym typeface="+mn-ea"/>
              </a:rPr>
              <a:t>.4.4  </a:t>
            </a:r>
            <a:r>
              <a:rPr lang="zh-CN" altLang="en-US" dirty="0"/>
              <a:t>文件管理</a:t>
            </a:r>
          </a:p>
        </p:txBody>
      </p:sp>
      <p:sp>
        <p:nvSpPr>
          <p:cNvPr id="5" name="内容占位符 2"/>
          <p:cNvSpPr txBox="1">
            <a:spLocks/>
          </p:cNvSpPr>
          <p:nvPr/>
        </p:nvSpPr>
        <p:spPr>
          <a:xfrm>
            <a:off x="874245" y="1201268"/>
            <a:ext cx="10183935" cy="4793132"/>
          </a:xfrm>
          <a:prstGeom prst="rect">
            <a:avLst/>
          </a:prstGeom>
        </p:spPr>
        <p:txBody>
          <a:bodyPr vert="horz" lIns="90000" tIns="46800" rIns="90000" bIns="46800" rtlCol="0">
            <a:noAutofit/>
          </a:bodyPr>
          <a:lstStyle>
            <a:lvl1pPr marL="228600" marR="0" lvl="0" indent="-228600" algn="l" defTabSz="914400" rtl="0" eaLnBrk="1" fontAlgn="auto" latinLnBrk="0" hangingPunct="1">
              <a:lnSpc>
                <a:spcPct val="130000"/>
              </a:lnSpc>
              <a:spcBef>
                <a:spcPts val="0"/>
              </a:spcBef>
              <a:spcAft>
                <a:spcPts val="1000"/>
              </a:spcAft>
              <a:buClr>
                <a:srgbClr val="2094CE"/>
              </a:buClr>
              <a:buSzPct val="80000"/>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Clr>
                <a:srgbClr val="FF9800"/>
              </a:buClr>
              <a:buSzPct val="90000"/>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zh-CN" sz="2800" dirty="0"/>
              <a:t>文件管理是对系统的软件资源的管理。计算机系统的软件信息都以文件形式进行管理，操作系统中负责此任务的部分是文件系统</a:t>
            </a:r>
            <a:r>
              <a:rPr lang="zh-CN" altLang="en-US" sz="2800" dirty="0"/>
              <a:t>。</a:t>
            </a:r>
            <a:endParaRPr lang="en-US" altLang="zh-CN" sz="2800" dirty="0"/>
          </a:p>
          <a:p>
            <a:pPr>
              <a:lnSpc>
                <a:spcPct val="150000"/>
              </a:lnSpc>
            </a:pPr>
            <a:r>
              <a:rPr lang="zh-CN" altLang="zh-CN" sz="2800" dirty="0"/>
              <a:t>文件系统管理应具有对</a:t>
            </a:r>
            <a:r>
              <a:rPr lang="zh-CN" altLang="zh-CN" sz="2800" dirty="0">
                <a:solidFill>
                  <a:srgbClr val="0000FF"/>
                </a:solidFill>
              </a:rPr>
              <a:t>文件存储空间的管理</a:t>
            </a:r>
            <a:r>
              <a:rPr lang="zh-CN" altLang="zh-CN" sz="2800" dirty="0"/>
              <a:t>、</a:t>
            </a:r>
            <a:r>
              <a:rPr lang="zh-CN" altLang="zh-CN" sz="2800" dirty="0">
                <a:solidFill>
                  <a:srgbClr val="0000FF"/>
                </a:solidFill>
              </a:rPr>
              <a:t>目录管理、文件共享和保护</a:t>
            </a:r>
            <a:r>
              <a:rPr lang="zh-CN" altLang="zh-CN" sz="2800" dirty="0"/>
              <a:t>等功能。</a:t>
            </a:r>
          </a:p>
        </p:txBody>
      </p:sp>
    </p:spTree>
    <p:custDataLst>
      <p:tags r:id="rId1"/>
    </p:custDataLst>
    <p:extLst>
      <p:ext uri="{BB962C8B-B14F-4D97-AF65-F5344CB8AC3E}">
        <p14:creationId xmlns:p14="http://schemas.microsoft.com/office/powerpoint/2010/main" val="1316058050"/>
      </p:ext>
    </p:ext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076395" y="114370"/>
            <a:ext cx="10969200" cy="705600"/>
          </a:xfrm>
        </p:spPr>
        <p:txBody>
          <a:bodyPr>
            <a:normAutofit/>
          </a:bodyPr>
          <a:lstStyle/>
          <a:p>
            <a:r>
              <a:rPr lang="en-US" altLang="zh-CN" dirty="0"/>
              <a:t>1</a:t>
            </a:r>
            <a:r>
              <a:rPr lang="en-US" altLang="zh-CN" dirty="0">
                <a:sym typeface="+mn-ea"/>
              </a:rPr>
              <a:t>.4.5  </a:t>
            </a:r>
            <a:r>
              <a:rPr lang="zh-CN" altLang="en-US" dirty="0"/>
              <a:t>用户接口</a:t>
            </a:r>
          </a:p>
        </p:txBody>
      </p:sp>
      <p:sp>
        <p:nvSpPr>
          <p:cNvPr id="5" name="内容占位符 2"/>
          <p:cNvSpPr txBox="1">
            <a:spLocks/>
          </p:cNvSpPr>
          <p:nvPr/>
        </p:nvSpPr>
        <p:spPr>
          <a:xfrm>
            <a:off x="785345" y="1201268"/>
            <a:ext cx="10969200" cy="4958232"/>
          </a:xfrm>
          <a:prstGeom prst="rect">
            <a:avLst/>
          </a:prstGeom>
        </p:spPr>
        <p:txBody>
          <a:bodyPr vert="horz" lIns="90000" tIns="46800" rIns="90000" bIns="46800" rtlCol="0">
            <a:noAutofit/>
          </a:bodyPr>
          <a:lstStyle>
            <a:lvl1pPr marL="228600" marR="0" lvl="0" indent="-228600" algn="l" defTabSz="914400" rtl="0" eaLnBrk="1" fontAlgn="auto" latinLnBrk="0" hangingPunct="1">
              <a:lnSpc>
                <a:spcPct val="130000"/>
              </a:lnSpc>
              <a:spcBef>
                <a:spcPts val="0"/>
              </a:spcBef>
              <a:spcAft>
                <a:spcPts val="1000"/>
              </a:spcAft>
              <a:buClr>
                <a:srgbClr val="2094CE"/>
              </a:buClr>
              <a:buSzPct val="80000"/>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Clr>
                <a:srgbClr val="FF9800"/>
              </a:buClr>
              <a:buSzPct val="90000"/>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2800" dirty="0"/>
              <a:t>      </a:t>
            </a:r>
            <a:r>
              <a:rPr lang="zh-CN" altLang="zh-CN" sz="2800" dirty="0"/>
              <a:t>操作系统为用户提供方便、灵活的使用计算机的手段，即提供一个友好的用户接口。一般来说，操作系统提供两种方式的接口来和用户发生关系，为用户服务。</a:t>
            </a:r>
            <a:endParaRPr lang="en-US" altLang="zh-CN" sz="2800" dirty="0"/>
          </a:p>
          <a:p>
            <a:pPr>
              <a:lnSpc>
                <a:spcPct val="150000"/>
              </a:lnSpc>
            </a:pPr>
            <a:r>
              <a:rPr lang="zh-CN" altLang="zh-CN" sz="2800" dirty="0"/>
              <a:t>一种用户接口是</a:t>
            </a:r>
            <a:r>
              <a:rPr lang="zh-CN" altLang="zh-CN" sz="2800" b="1" dirty="0">
                <a:solidFill>
                  <a:srgbClr val="0000FF"/>
                </a:solidFill>
              </a:rPr>
              <a:t>程序</a:t>
            </a:r>
            <a:r>
              <a:rPr lang="zh-CN" altLang="zh-CN" sz="2800" dirty="0">
                <a:solidFill>
                  <a:srgbClr val="0000FF"/>
                </a:solidFill>
              </a:rPr>
              <a:t>接口</a:t>
            </a:r>
            <a:r>
              <a:rPr lang="zh-CN" altLang="zh-CN" sz="2800" dirty="0"/>
              <a:t>，它提供一组系统调用供用户程序和其他系统程序调用。</a:t>
            </a:r>
            <a:endParaRPr lang="en-US" altLang="zh-CN" sz="2800" dirty="0"/>
          </a:p>
          <a:p>
            <a:pPr>
              <a:lnSpc>
                <a:spcPct val="150000"/>
              </a:lnSpc>
            </a:pPr>
            <a:r>
              <a:rPr lang="zh-CN" altLang="zh-CN" sz="2800" dirty="0"/>
              <a:t>另一种接口是</a:t>
            </a:r>
            <a:r>
              <a:rPr lang="zh-CN" altLang="en-US" sz="2800" dirty="0">
                <a:solidFill>
                  <a:srgbClr val="0000FF"/>
                </a:solidFill>
              </a:rPr>
              <a:t>作业级</a:t>
            </a:r>
            <a:r>
              <a:rPr lang="zh-CN" altLang="zh-CN" sz="2800" dirty="0">
                <a:solidFill>
                  <a:srgbClr val="0000FF"/>
                </a:solidFill>
              </a:rPr>
              <a:t>接口</a:t>
            </a:r>
            <a:r>
              <a:rPr lang="zh-CN" altLang="zh-CN" sz="2800" dirty="0"/>
              <a:t>，提供一组控制操作命令（或称作业控制语言）供用户去组织和控制自己作业的运行。</a:t>
            </a:r>
          </a:p>
        </p:txBody>
      </p:sp>
    </p:spTree>
    <p:custDataLst>
      <p:tags r:id="rId1"/>
    </p:custDataLst>
    <p:extLst>
      <p:ext uri="{BB962C8B-B14F-4D97-AF65-F5344CB8AC3E}">
        <p14:creationId xmlns:p14="http://schemas.microsoft.com/office/powerpoint/2010/main" val="1452177446"/>
      </p:ext>
    </p:ext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076325" y="114300"/>
            <a:ext cx="9387205" cy="705485"/>
          </a:xfrm>
        </p:spPr>
        <p:txBody>
          <a:bodyPr/>
          <a:lstStyle/>
          <a:p>
            <a:pPr algn="ctr"/>
            <a:r>
              <a:rPr lang="en-US" altLang="zh-CN" dirty="0"/>
              <a:t>1.5  </a:t>
            </a:r>
            <a:r>
              <a:rPr lang="zh-CN" altLang="en-US" dirty="0"/>
              <a:t>计算机硬件系统</a:t>
            </a:r>
            <a:endParaRPr lang="en-US" altLang="zh-CN" dirty="0"/>
          </a:p>
        </p:txBody>
      </p:sp>
      <p:sp>
        <p:nvSpPr>
          <p:cNvPr id="3" name="内容占位符 2"/>
          <p:cNvSpPr>
            <a:spLocks noGrp="1"/>
          </p:cNvSpPr>
          <p:nvPr>
            <p:ph idx="1"/>
          </p:nvPr>
        </p:nvSpPr>
        <p:spPr>
          <a:xfrm>
            <a:off x="1493492" y="1788129"/>
            <a:ext cx="8223500" cy="1361142"/>
          </a:xfrm>
        </p:spPr>
        <p:txBody>
          <a:bodyPr>
            <a:noAutofit/>
          </a:bodyPr>
          <a:lstStyle/>
          <a:p>
            <a:pPr>
              <a:buBlip>
                <a:blip r:embed="rId3"/>
              </a:buBlip>
            </a:pPr>
            <a:r>
              <a:rPr lang="en-US" altLang="zh-CN" sz="3200" dirty="0"/>
              <a:t> </a:t>
            </a:r>
            <a:r>
              <a:rPr lang="en-US" altLang="zh-CN" sz="3200" u="dottedHeavy" dirty="0"/>
              <a:t>1</a:t>
            </a:r>
            <a:r>
              <a:rPr lang="en-US" altLang="zh-CN" sz="3200" u="dottedHeavy" dirty="0">
                <a:solidFill>
                  <a:schemeClr val="tx1"/>
                </a:solidFill>
                <a:uFillTx/>
              </a:rPr>
              <a:t>.5.1  </a:t>
            </a:r>
            <a:r>
              <a:rPr lang="zh-CN" altLang="en-US" sz="3200" u="dottedHeavy" dirty="0"/>
              <a:t>计算机硬件系统的组成</a:t>
            </a:r>
            <a:endParaRPr sz="3200" u="dottedHeavy" dirty="0">
              <a:solidFill>
                <a:schemeClr val="tx1"/>
              </a:solidFill>
              <a:uFillTx/>
            </a:endParaRPr>
          </a:p>
          <a:p>
            <a:pPr>
              <a:buBlip>
                <a:blip r:embed="rId3"/>
              </a:buBlip>
            </a:pPr>
            <a:r>
              <a:rPr sz="3200" dirty="0"/>
              <a:t> </a:t>
            </a:r>
            <a:r>
              <a:rPr lang="en-US" sz="3200" u="dottedHeavy" dirty="0"/>
              <a:t>1</a:t>
            </a:r>
            <a:r>
              <a:rPr lang="en-US" altLang="zh-CN" sz="3200" u="dottedHeavy" dirty="0"/>
              <a:t>.5.2  </a:t>
            </a:r>
            <a:r>
              <a:rPr lang="zh-CN" altLang="en-US" sz="3200" u="dottedHeavy" dirty="0"/>
              <a:t>与操作系统相关的主要寄存器</a:t>
            </a:r>
            <a:endParaRPr lang="en-US" altLang="zh-CN" sz="3200" u="dottedHeavy" dirty="0"/>
          </a:p>
          <a:p>
            <a:pPr marL="0" indent="0">
              <a:buNone/>
            </a:pPr>
            <a:endParaRPr lang="zh-CN" altLang="en-US" sz="3200" u="dottedHeavy" dirty="0"/>
          </a:p>
        </p:txBody>
      </p:sp>
    </p:spTree>
    <p:custDataLst>
      <p:tags r:id="rId1"/>
    </p:custDataLst>
    <p:extLst>
      <p:ext uri="{BB962C8B-B14F-4D97-AF65-F5344CB8AC3E}">
        <p14:creationId xmlns:p14="http://schemas.microsoft.com/office/powerpoint/2010/main" val="3783980491"/>
      </p:ext>
    </p:ext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076395" y="114370"/>
            <a:ext cx="10969200" cy="705600"/>
          </a:xfrm>
        </p:spPr>
        <p:txBody>
          <a:bodyPr>
            <a:normAutofit/>
          </a:bodyPr>
          <a:lstStyle/>
          <a:p>
            <a:r>
              <a:rPr lang="en-US" altLang="zh-CN" dirty="0"/>
              <a:t>1</a:t>
            </a:r>
            <a:r>
              <a:rPr lang="en-US" altLang="zh-CN" dirty="0">
                <a:sym typeface="+mn-ea"/>
              </a:rPr>
              <a:t>.5.1  </a:t>
            </a:r>
            <a:r>
              <a:rPr lang="zh-CN" altLang="en-US" dirty="0"/>
              <a:t>计算机硬件系统的组成</a:t>
            </a:r>
          </a:p>
        </p:txBody>
      </p:sp>
      <p:sp>
        <p:nvSpPr>
          <p:cNvPr id="4" name="内容占位符 2"/>
          <p:cNvSpPr txBox="1">
            <a:spLocks/>
          </p:cNvSpPr>
          <p:nvPr/>
        </p:nvSpPr>
        <p:spPr>
          <a:xfrm>
            <a:off x="1393769" y="1801878"/>
            <a:ext cx="3332973" cy="3164015"/>
          </a:xfrm>
          <a:prstGeom prst="rect">
            <a:avLst/>
          </a:prstGeom>
        </p:spPr>
        <p:txBody>
          <a:bodyPr vert="horz" lIns="90000" tIns="46800" rIns="90000" bIns="46800" rtlCol="0">
            <a:noAutofit/>
          </a:bodyPr>
          <a:lstStyle>
            <a:lvl1pPr marL="228600" marR="0" lvl="0" indent="-228600" algn="l" defTabSz="914400" rtl="0" eaLnBrk="1" fontAlgn="auto" latinLnBrk="0" hangingPunct="1">
              <a:lnSpc>
                <a:spcPct val="130000"/>
              </a:lnSpc>
              <a:spcBef>
                <a:spcPts val="0"/>
              </a:spcBef>
              <a:spcAft>
                <a:spcPts val="1000"/>
              </a:spcAft>
              <a:buClr>
                <a:srgbClr val="2094CE"/>
              </a:buClr>
              <a:buSzPct val="80000"/>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Clr>
                <a:srgbClr val="FF9800"/>
              </a:buClr>
              <a:buSzPct val="90000"/>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b="1" dirty="0"/>
              <a:t>控制器</a:t>
            </a:r>
            <a:endParaRPr lang="en-US" altLang="zh-CN" sz="2800" b="1" dirty="0"/>
          </a:p>
          <a:p>
            <a:r>
              <a:rPr lang="zh-CN" altLang="en-US" sz="2800" b="1" dirty="0"/>
              <a:t>运算器</a:t>
            </a:r>
            <a:endParaRPr lang="en-US" altLang="zh-CN" sz="2800" b="1" dirty="0"/>
          </a:p>
          <a:p>
            <a:r>
              <a:rPr lang="zh-CN" altLang="en-US" sz="2800" b="1" dirty="0"/>
              <a:t>存储器</a:t>
            </a:r>
            <a:endParaRPr lang="en-US" altLang="zh-CN" sz="2800" b="1" dirty="0"/>
          </a:p>
          <a:p>
            <a:r>
              <a:rPr lang="en-US" altLang="zh-CN" sz="2800" b="1" dirty="0"/>
              <a:t>I/O</a:t>
            </a:r>
            <a:r>
              <a:rPr lang="zh-CN" altLang="en-US" sz="2800" b="1" dirty="0"/>
              <a:t>设备</a:t>
            </a:r>
            <a:endParaRPr lang="en-US" altLang="zh-CN" sz="2800" b="1" dirty="0"/>
          </a:p>
          <a:p>
            <a:r>
              <a:rPr lang="zh-CN" altLang="en-US" sz="2800" b="1" dirty="0"/>
              <a:t>系统总线</a:t>
            </a:r>
            <a:endParaRPr lang="zh-CN" altLang="zh-CN" sz="2800" b="1" dirty="0"/>
          </a:p>
        </p:txBody>
      </p:sp>
    </p:spTree>
    <p:custDataLst>
      <p:tags r:id="rId1"/>
    </p:custDataLst>
    <p:extLst>
      <p:ext uri="{BB962C8B-B14F-4D97-AF65-F5344CB8AC3E}">
        <p14:creationId xmlns:p14="http://schemas.microsoft.com/office/powerpoint/2010/main" val="2144228251"/>
      </p:ext>
    </p:ext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076395" y="114370"/>
            <a:ext cx="10969200" cy="705600"/>
          </a:xfrm>
        </p:spPr>
        <p:txBody>
          <a:bodyPr>
            <a:normAutofit/>
          </a:bodyPr>
          <a:lstStyle/>
          <a:p>
            <a:r>
              <a:rPr lang="en-US" altLang="zh-CN" dirty="0"/>
              <a:t>1</a:t>
            </a:r>
            <a:r>
              <a:rPr lang="en-US" altLang="zh-CN" dirty="0">
                <a:sym typeface="+mn-ea"/>
              </a:rPr>
              <a:t>.5.2  </a:t>
            </a:r>
            <a:r>
              <a:rPr lang="zh-CN" altLang="en-US" dirty="0"/>
              <a:t>与操作系统相关的主要寄存器</a:t>
            </a:r>
          </a:p>
        </p:txBody>
      </p:sp>
      <p:sp>
        <p:nvSpPr>
          <p:cNvPr id="4" name="内容占位符 2"/>
          <p:cNvSpPr txBox="1">
            <a:spLocks/>
          </p:cNvSpPr>
          <p:nvPr/>
        </p:nvSpPr>
        <p:spPr>
          <a:xfrm>
            <a:off x="914282" y="1280743"/>
            <a:ext cx="4781438" cy="3937740"/>
          </a:xfrm>
          <a:prstGeom prst="rect">
            <a:avLst/>
          </a:prstGeom>
        </p:spPr>
        <p:txBody>
          <a:bodyPr vert="horz" lIns="90000" tIns="46800" rIns="90000" bIns="46800" rtlCol="0">
            <a:normAutofit fontScale="97500"/>
          </a:bodyPr>
          <a:lstStyle>
            <a:lvl1pPr marL="228600" marR="0" lvl="0" indent="-228600" algn="l" defTabSz="914400" rtl="0" eaLnBrk="1" fontAlgn="auto" latinLnBrk="0" hangingPunct="1">
              <a:lnSpc>
                <a:spcPct val="130000"/>
              </a:lnSpc>
              <a:spcBef>
                <a:spcPts val="0"/>
              </a:spcBef>
              <a:spcAft>
                <a:spcPts val="1000"/>
              </a:spcAft>
              <a:buClr>
                <a:srgbClr val="2094CE"/>
              </a:buClr>
              <a:buSzPct val="80000"/>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Clr>
                <a:srgbClr val="FF9800"/>
              </a:buClr>
              <a:buSzPct val="90000"/>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800" dirty="0"/>
              <a:t>典型的用户可编程寄存器：</a:t>
            </a:r>
            <a:endParaRPr lang="en-US" altLang="zh-CN" sz="2800" dirty="0"/>
          </a:p>
          <a:p>
            <a:r>
              <a:rPr lang="zh-CN" altLang="en-US" sz="2800" b="1" dirty="0"/>
              <a:t>数据寄存器</a:t>
            </a:r>
            <a:endParaRPr lang="en-US" altLang="zh-CN" sz="2800" b="1" dirty="0"/>
          </a:p>
          <a:p>
            <a:r>
              <a:rPr lang="zh-CN" altLang="en-US" sz="2800" b="1" dirty="0"/>
              <a:t>地址寄存器</a:t>
            </a:r>
            <a:endParaRPr lang="en-US" altLang="zh-CN" sz="2800" b="1" dirty="0"/>
          </a:p>
          <a:p>
            <a:r>
              <a:rPr lang="zh-CN" altLang="en-US" sz="2800" b="1" dirty="0"/>
              <a:t>条件码寄存器</a:t>
            </a:r>
            <a:endParaRPr lang="en-US" altLang="zh-CN" sz="2800" b="1" dirty="0"/>
          </a:p>
        </p:txBody>
      </p:sp>
      <p:sp>
        <p:nvSpPr>
          <p:cNvPr id="5" name="内容占位符 2">
            <a:extLst>
              <a:ext uri="{FF2B5EF4-FFF2-40B4-BE49-F238E27FC236}">
                <a16:creationId xmlns:a16="http://schemas.microsoft.com/office/drawing/2014/main" id="{E0095CB8-A418-4109-A549-144931DC8E87}"/>
              </a:ext>
            </a:extLst>
          </p:cNvPr>
          <p:cNvSpPr txBox="1">
            <a:spLocks/>
          </p:cNvSpPr>
          <p:nvPr/>
        </p:nvSpPr>
        <p:spPr>
          <a:xfrm>
            <a:off x="6092825" y="1280743"/>
            <a:ext cx="4655336" cy="3937740"/>
          </a:xfrm>
          <a:prstGeom prst="rect">
            <a:avLst/>
          </a:prstGeom>
        </p:spPr>
        <p:txBody>
          <a:bodyPr vert="horz" lIns="90000" tIns="46800" rIns="90000" bIns="46800" rtlCol="0">
            <a:normAutofit fontScale="97500"/>
          </a:bodyPr>
          <a:lstStyle>
            <a:lvl1pPr marL="228600" marR="0" lvl="0" indent="-228600" algn="l" defTabSz="914400" rtl="0" eaLnBrk="1" fontAlgn="auto" latinLnBrk="0" hangingPunct="1">
              <a:lnSpc>
                <a:spcPct val="130000"/>
              </a:lnSpc>
              <a:spcBef>
                <a:spcPts val="0"/>
              </a:spcBef>
              <a:spcAft>
                <a:spcPts val="1000"/>
              </a:spcAft>
              <a:buClr>
                <a:srgbClr val="2094CE"/>
              </a:buClr>
              <a:buSzPct val="80000"/>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Clr>
                <a:srgbClr val="FF9800"/>
              </a:buClr>
              <a:buSzPct val="90000"/>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24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800" dirty="0"/>
              <a:t>典型的控制与状态寄存器：</a:t>
            </a:r>
            <a:endParaRPr lang="en-US" altLang="zh-CN" sz="2800" dirty="0"/>
          </a:p>
          <a:p>
            <a:r>
              <a:rPr lang="zh-CN" altLang="en-US" sz="2800" b="1" dirty="0"/>
              <a:t>程序计数器</a:t>
            </a:r>
            <a:endParaRPr lang="en-US" altLang="zh-CN" sz="2800" b="1" dirty="0"/>
          </a:p>
          <a:p>
            <a:r>
              <a:rPr lang="zh-CN" altLang="en-US" sz="2800" b="1" dirty="0"/>
              <a:t>指令寄存器</a:t>
            </a:r>
            <a:endParaRPr lang="en-US" altLang="zh-CN" sz="2800" b="1" dirty="0"/>
          </a:p>
          <a:p>
            <a:r>
              <a:rPr lang="zh-CN" altLang="en-US" sz="2800" b="1" dirty="0"/>
              <a:t>中断现场保护寄存器</a:t>
            </a:r>
            <a:endParaRPr lang="en-US" altLang="zh-CN" sz="2800" b="1" dirty="0"/>
          </a:p>
          <a:p>
            <a:r>
              <a:rPr lang="zh-CN" altLang="en-US" sz="2800" b="1" dirty="0"/>
              <a:t>堆栈</a:t>
            </a:r>
            <a:endParaRPr lang="en-US" altLang="zh-CN" sz="2800" b="1" dirty="0"/>
          </a:p>
        </p:txBody>
      </p:sp>
    </p:spTree>
    <p:custDataLst>
      <p:tags r:id="rId1"/>
    </p:custDataLst>
    <p:extLst>
      <p:ext uri="{BB962C8B-B14F-4D97-AF65-F5344CB8AC3E}">
        <p14:creationId xmlns:p14="http://schemas.microsoft.com/office/powerpoint/2010/main" val="335140458"/>
      </p:ext>
    </p:ext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076395" y="114370"/>
            <a:ext cx="10969200" cy="705600"/>
          </a:xfrm>
        </p:spPr>
        <p:txBody>
          <a:bodyPr/>
          <a:lstStyle/>
          <a:p>
            <a:r>
              <a:rPr lang="zh-CN" altLang="en-US" dirty="0"/>
              <a:t>小结</a:t>
            </a:r>
          </a:p>
        </p:txBody>
      </p:sp>
      <p:sp>
        <p:nvSpPr>
          <p:cNvPr id="3" name="内容占位符 2"/>
          <p:cNvSpPr>
            <a:spLocks noGrp="1"/>
          </p:cNvSpPr>
          <p:nvPr>
            <p:ph idx="1"/>
          </p:nvPr>
        </p:nvSpPr>
        <p:spPr>
          <a:xfrm>
            <a:off x="608330" y="1227455"/>
            <a:ext cx="10968990" cy="3839845"/>
          </a:xfrm>
        </p:spPr>
        <p:txBody>
          <a:bodyPr>
            <a:normAutofit/>
          </a:bodyPr>
          <a:lstStyle/>
          <a:p>
            <a:pPr marL="0" indent="0">
              <a:buNone/>
            </a:pPr>
            <a:r>
              <a:rPr lang="en-US" altLang="zh-CN" sz="2800" dirty="0"/>
              <a:t>      </a:t>
            </a:r>
            <a:r>
              <a:rPr lang="zh-CN" altLang="zh-CN" sz="2800" dirty="0"/>
              <a:t>本章首先从操作系统的目标开始，然后讲述如何从原始的手工操作阶段即无操作系统阶段发展到简单的批处理操作系统，以及如何又演变成高级的多任务、多用户系统。读者从中可以大致了解操作系统的原理、特征及功能。</a:t>
            </a:r>
          </a:p>
          <a:p>
            <a:endParaRPr lang="zh-CN" altLang="en-US" sz="2800" dirty="0"/>
          </a:p>
        </p:txBody>
      </p:sp>
    </p:spTree>
    <p:extLst>
      <p:ext uri="{BB962C8B-B14F-4D97-AF65-F5344CB8AC3E}">
        <p14:creationId xmlns:p14="http://schemas.microsoft.com/office/powerpoint/2010/main" val="497981604"/>
      </p:ext>
    </p:ext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3">
            <a:extLst>
              <a:ext uri="{FF2B5EF4-FFF2-40B4-BE49-F238E27FC236}">
                <a16:creationId xmlns:a16="http://schemas.microsoft.com/office/drawing/2014/main" id="{28E5EC38-1062-4880-8192-D4B89CF009DB}"/>
              </a:ext>
            </a:extLst>
          </p:cNvPr>
          <p:cNvSpPr>
            <a:spLocks noGrp="1"/>
          </p:cNvSpPr>
          <p:nvPr>
            <p:ph type="sldNum" sz="quarter" idx="10"/>
          </p:nvPr>
        </p:nvSpPr>
        <p:spPr bwMode="auto">
          <a:xfrm>
            <a:off x="11079678" y="6133273"/>
            <a:ext cx="826531"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r" rtl="0" fontAlgn="base">
              <a:spcBef>
                <a:spcPct val="0"/>
              </a:spcBef>
              <a:spcAft>
                <a:spcPct val="0"/>
              </a:spcAft>
              <a:defRPr kumimoji="0" sz="1400" b="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kumimoji="1" sz="3200" b="1" kern="1200">
                <a:solidFill>
                  <a:srgbClr val="000000"/>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kumimoji="1" sz="3200" b="1" kern="1200">
                <a:solidFill>
                  <a:srgbClr val="000000"/>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kumimoji="1" sz="3200" b="1" kern="1200">
                <a:solidFill>
                  <a:srgbClr val="000000"/>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kumimoji="1" sz="3200" b="1"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kumimoji="1" sz="3200" b="1"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kumimoji="1" sz="3200" b="1"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kumimoji="1" sz="3200" b="1"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kumimoji="1" sz="3200" b="1" kern="1200">
                <a:solidFill>
                  <a:srgbClr val="000000"/>
                </a:solidFill>
                <a:latin typeface="Arial" panose="020B0604020202020204" pitchFamily="34" charset="0"/>
                <a:ea typeface="宋体" panose="02010600030101010101" pitchFamily="2" charset="-122"/>
                <a:cs typeface="+mn-cs"/>
              </a:defRPr>
            </a:lvl9pPr>
          </a:lstStyle>
          <a:p>
            <a:fld id="{93044BA7-2993-4EB9-BC24-CCD005F5DCFA}" type="slidenum">
              <a:rPr lang="en-US" altLang="zh-CN" smtClean="0"/>
              <a:pPr/>
              <a:t>7</a:t>
            </a:fld>
            <a:endParaRPr lang="en-US" altLang="zh-CN"/>
          </a:p>
        </p:txBody>
      </p:sp>
      <p:sp>
        <p:nvSpPr>
          <p:cNvPr id="54275" name="Rectangle 3">
            <a:extLst>
              <a:ext uri="{FF2B5EF4-FFF2-40B4-BE49-F238E27FC236}">
                <a16:creationId xmlns:a16="http://schemas.microsoft.com/office/drawing/2014/main" id="{AC7955B2-A6DD-4ED8-8B83-12CD78B5017C}"/>
              </a:ext>
            </a:extLst>
          </p:cNvPr>
          <p:cNvSpPr>
            <a:spLocks noGrp="1" noRot="1" noChangeArrowheads="1"/>
          </p:cNvSpPr>
          <p:nvPr>
            <p:ph type="body" idx="1"/>
          </p:nvPr>
        </p:nvSpPr>
        <p:spPr>
          <a:xfrm>
            <a:off x="760996" y="106878"/>
            <a:ext cx="10663658" cy="6626431"/>
          </a:xfrm>
        </p:spPr>
        <p:txBody>
          <a:bodyPr>
            <a:normAutofit fontScale="92500" lnSpcReduction="10000"/>
          </a:bodyPr>
          <a:lstStyle/>
          <a:p>
            <a:pPr>
              <a:spcAft>
                <a:spcPct val="20000"/>
              </a:spcAft>
              <a:buSzTx/>
            </a:pPr>
            <a:r>
              <a:rPr lang="zh-CN" altLang="en-US" sz="4700" b="1" dirty="0">
                <a:solidFill>
                  <a:srgbClr val="FF0000"/>
                </a:solidFill>
                <a:latin typeface="华文新魏" panose="02010800040101010101" pitchFamily="2" charset="-122"/>
                <a:ea typeface="华文新魏" panose="02010800040101010101" pitchFamily="2" charset="-122"/>
              </a:rPr>
              <a:t>学习要求</a:t>
            </a:r>
            <a:endParaRPr lang="zh-CN" altLang="en-US" sz="4700" b="1" dirty="0">
              <a:latin typeface="华文新魏" panose="02010800040101010101" pitchFamily="2" charset="-122"/>
              <a:ea typeface="华文新魏" panose="02010800040101010101" pitchFamily="2" charset="-122"/>
            </a:endParaRPr>
          </a:p>
          <a:p>
            <a:pPr>
              <a:spcAft>
                <a:spcPct val="20000"/>
              </a:spcAft>
              <a:buFont typeface="Wingdings" panose="05000000000000000000" pitchFamily="2" charset="2"/>
              <a:buNone/>
            </a:pPr>
            <a:r>
              <a:rPr lang="zh-CN" altLang="en-US" sz="3000" b="1" dirty="0"/>
              <a:t>   上课认真听讲、认真做作业并及时提交！！</a:t>
            </a:r>
            <a:endParaRPr lang="en-US" altLang="zh-CN" sz="3000" b="1" dirty="0"/>
          </a:p>
          <a:p>
            <a:pPr>
              <a:spcAft>
                <a:spcPct val="20000"/>
              </a:spcAft>
              <a:buSzTx/>
            </a:pPr>
            <a:r>
              <a:rPr lang="zh-CN" altLang="en-US" sz="4700" b="1" dirty="0">
                <a:solidFill>
                  <a:srgbClr val="FF0000"/>
                </a:solidFill>
                <a:latin typeface="华文新魏" panose="02010800040101010101" pitchFamily="2" charset="-122"/>
                <a:ea typeface="华文新魏" panose="02010800040101010101" pitchFamily="2" charset="-122"/>
              </a:rPr>
              <a:t>成绩组成比例</a:t>
            </a:r>
          </a:p>
          <a:p>
            <a:pPr>
              <a:spcAft>
                <a:spcPct val="20000"/>
              </a:spcAft>
              <a:buFont typeface="Wingdings" panose="05000000000000000000" pitchFamily="2" charset="2"/>
              <a:buNone/>
            </a:pPr>
            <a:r>
              <a:rPr lang="zh-CN" altLang="en-US" sz="3000" b="1" dirty="0"/>
              <a:t>    期末考试占</a:t>
            </a:r>
            <a:r>
              <a:rPr lang="en-US" altLang="zh-CN" sz="3000" b="1" dirty="0"/>
              <a:t>50%</a:t>
            </a:r>
            <a:r>
              <a:rPr lang="zh-CN" altLang="en-US" sz="3000" b="1" dirty="0"/>
              <a:t>，平时成绩占</a:t>
            </a:r>
            <a:r>
              <a:rPr lang="en-US" altLang="zh-CN" sz="3000" b="1" dirty="0"/>
              <a:t>50%</a:t>
            </a:r>
          </a:p>
          <a:p>
            <a:pPr>
              <a:spcAft>
                <a:spcPct val="20000"/>
              </a:spcAft>
              <a:buFont typeface="Wingdings" panose="05000000000000000000" pitchFamily="2" charset="2"/>
              <a:buNone/>
            </a:pPr>
            <a:r>
              <a:rPr lang="en-US" altLang="zh-CN" sz="3000" b="1" dirty="0"/>
              <a:t>	  </a:t>
            </a:r>
            <a:r>
              <a:rPr lang="zh-CN" altLang="en-US" sz="3000" dirty="0"/>
              <a:t>课堂互动（包括回答问题、投票等）</a:t>
            </a:r>
            <a:r>
              <a:rPr lang="en-US" altLang="zh-CN" sz="3000" dirty="0"/>
              <a:t>10</a:t>
            </a:r>
            <a:r>
              <a:rPr lang="zh-CN" altLang="en-US" sz="3000" dirty="0"/>
              <a:t>分 </a:t>
            </a:r>
            <a:endParaRPr lang="en-US" altLang="zh-CN" sz="3000" dirty="0"/>
          </a:p>
          <a:p>
            <a:pPr>
              <a:spcAft>
                <a:spcPct val="20000"/>
              </a:spcAft>
              <a:buFont typeface="Wingdings" panose="05000000000000000000" pitchFamily="2" charset="2"/>
              <a:buNone/>
            </a:pPr>
            <a:r>
              <a:rPr lang="zh-CN" altLang="en-US" sz="3000" dirty="0"/>
              <a:t>    智慧树上练习和作业</a:t>
            </a:r>
            <a:r>
              <a:rPr lang="en-US" altLang="zh-CN" sz="3000" dirty="0"/>
              <a:t>50</a:t>
            </a:r>
            <a:r>
              <a:rPr lang="zh-CN" altLang="en-US" sz="3000" dirty="0"/>
              <a:t>分</a:t>
            </a:r>
            <a:endParaRPr lang="en-US" altLang="zh-CN" sz="3000" dirty="0"/>
          </a:p>
          <a:p>
            <a:pPr>
              <a:spcAft>
                <a:spcPct val="20000"/>
              </a:spcAft>
              <a:buFont typeface="Wingdings" panose="05000000000000000000" pitchFamily="2" charset="2"/>
              <a:buNone/>
            </a:pPr>
            <a:r>
              <a:rPr lang="zh-CN" altLang="en-US" sz="3000" dirty="0"/>
              <a:t>    在线学习（预习任务） </a:t>
            </a:r>
            <a:r>
              <a:rPr lang="en-US" altLang="zh-CN" sz="3000" dirty="0"/>
              <a:t>10</a:t>
            </a:r>
            <a:r>
              <a:rPr lang="zh-CN" altLang="en-US" sz="3000" dirty="0"/>
              <a:t>分</a:t>
            </a:r>
            <a:endParaRPr lang="en-US" altLang="zh-CN" sz="3000" dirty="0"/>
          </a:p>
          <a:p>
            <a:pPr>
              <a:spcAft>
                <a:spcPct val="20000"/>
              </a:spcAft>
              <a:buFont typeface="Wingdings" panose="05000000000000000000" pitchFamily="2" charset="2"/>
              <a:buNone/>
            </a:pPr>
            <a:r>
              <a:rPr lang="zh-CN" altLang="en-US" sz="3000" dirty="0"/>
              <a:t>    上机实验</a:t>
            </a:r>
            <a:r>
              <a:rPr lang="en-US" altLang="zh-CN" sz="3000" dirty="0"/>
              <a:t>20</a:t>
            </a:r>
            <a:r>
              <a:rPr lang="zh-CN" altLang="en-US" sz="3000" dirty="0"/>
              <a:t>分； </a:t>
            </a:r>
            <a:endParaRPr lang="en-US" altLang="zh-CN" sz="3000" dirty="0"/>
          </a:p>
          <a:p>
            <a:pPr>
              <a:spcAft>
                <a:spcPct val="20000"/>
              </a:spcAft>
              <a:buFont typeface="Wingdings" panose="05000000000000000000" pitchFamily="2" charset="2"/>
              <a:buNone/>
            </a:pPr>
            <a:r>
              <a:rPr lang="en-US" altLang="zh-CN" sz="3000" dirty="0"/>
              <a:t>    </a:t>
            </a:r>
            <a:r>
              <a:rPr lang="zh-CN" altLang="en-US" sz="3000" dirty="0"/>
              <a:t>听课情况及考勤</a:t>
            </a:r>
            <a:r>
              <a:rPr lang="en-US" altLang="zh-CN" sz="3000" dirty="0"/>
              <a:t>10</a:t>
            </a:r>
            <a:r>
              <a:rPr lang="zh-CN" altLang="en-US" sz="3000" dirty="0"/>
              <a:t>分，上课不可以玩手机；</a:t>
            </a:r>
            <a:endParaRPr lang="en-US" altLang="zh-CN" sz="3000" dirty="0"/>
          </a:p>
          <a:p>
            <a:pPr>
              <a:spcAft>
                <a:spcPct val="20000"/>
              </a:spcAft>
              <a:buNone/>
            </a:pPr>
            <a:r>
              <a:rPr lang="zh-CN" altLang="en-US" sz="3000" dirty="0"/>
              <a:t>    旷课一次扣</a:t>
            </a:r>
            <a:r>
              <a:rPr lang="en-US" altLang="zh-CN" sz="3000" dirty="0"/>
              <a:t>5</a:t>
            </a:r>
            <a:r>
              <a:rPr lang="zh-CN" altLang="en-US" sz="3000" dirty="0"/>
              <a:t>分，旷课次数超过</a:t>
            </a:r>
            <a:r>
              <a:rPr lang="en-US" altLang="zh-CN" sz="3000" dirty="0"/>
              <a:t>1/3</a:t>
            </a:r>
            <a:r>
              <a:rPr lang="zh-CN" altLang="en-US" sz="3000" dirty="0"/>
              <a:t>，取消考试资格！</a:t>
            </a:r>
            <a:endParaRPr lang="en-US" altLang="zh-CN" sz="3000" dirty="0"/>
          </a:p>
        </p:txBody>
      </p:sp>
      <p:sp>
        <p:nvSpPr>
          <p:cNvPr id="2" name="星形: 十二角 1">
            <a:extLst>
              <a:ext uri="{FF2B5EF4-FFF2-40B4-BE49-F238E27FC236}">
                <a16:creationId xmlns:a16="http://schemas.microsoft.com/office/drawing/2014/main" id="{C846C037-95AD-EC5F-6BF0-A8605E20FB0C}"/>
              </a:ext>
            </a:extLst>
          </p:cNvPr>
          <p:cNvSpPr/>
          <p:nvPr/>
        </p:nvSpPr>
        <p:spPr>
          <a:xfrm>
            <a:off x="8606983" y="3429000"/>
            <a:ext cx="3299226" cy="2103699"/>
          </a:xfrm>
          <a:prstGeom prst="star1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FF00"/>
                </a:solidFill>
              </a:rPr>
              <a:t>操作系统相关考证和比赛获奖额外加分</a:t>
            </a:r>
          </a:p>
        </p:txBody>
      </p:sp>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4E64CC8-92DE-A5E8-14D2-0E1C5E6D6168}"/>
              </a:ext>
            </a:extLst>
          </p:cNvPr>
          <p:cNvPicPr>
            <a:picLocks noChangeAspect="1"/>
          </p:cNvPicPr>
          <p:nvPr/>
        </p:nvPicPr>
        <p:blipFill>
          <a:blip r:embed="rId2"/>
          <a:stretch>
            <a:fillRect/>
          </a:stretch>
        </p:blipFill>
        <p:spPr>
          <a:xfrm>
            <a:off x="439114" y="179911"/>
            <a:ext cx="9175365" cy="6487107"/>
          </a:xfrm>
          <a:prstGeom prst="rect">
            <a:avLst/>
          </a:prstGeom>
        </p:spPr>
      </p:pic>
    </p:spTree>
    <p:extLst>
      <p:ext uri="{BB962C8B-B14F-4D97-AF65-F5344CB8AC3E}">
        <p14:creationId xmlns:p14="http://schemas.microsoft.com/office/powerpoint/2010/main" val="904126824"/>
      </p:ext>
    </p:ext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4CEE0B8-DD3B-CCD8-8092-AD06A07AAEA4}"/>
              </a:ext>
            </a:extLst>
          </p:cNvPr>
          <p:cNvSpPr>
            <a:spLocks noGrp="1"/>
          </p:cNvSpPr>
          <p:nvPr>
            <p:ph idx="1"/>
          </p:nvPr>
        </p:nvSpPr>
        <p:spPr>
          <a:xfrm>
            <a:off x="562501" y="1310268"/>
            <a:ext cx="11066997" cy="4237464"/>
          </a:xfrm>
        </p:spPr>
        <p:txBody>
          <a:bodyPr>
            <a:normAutofit/>
          </a:bodyPr>
          <a:lstStyle/>
          <a:p>
            <a:pPr algn="just"/>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判断</a:t>
            </a:r>
            <a:r>
              <a:rPr lang="zh-CN" altLang="en-US" kern="100" dirty="0">
                <a:effectLst/>
                <a:latin typeface="等线" panose="02010600030101010101" pitchFamily="2" charset="-122"/>
                <a:ea typeface="等线" panose="02010600030101010101" pitchFamily="2" charset="-122"/>
                <a:cs typeface="Times New Roman" panose="02020603050405020304" pitchFamily="18" charset="0"/>
              </a:rPr>
              <a:t>下面说法的对错。</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dirty="0">
                <a:effectLst/>
                <a:latin typeface="宋体" panose="02010600030101010101" pitchFamily="2" charset="-122"/>
                <a:ea typeface="宋体" panose="02010600030101010101" pitchFamily="2" charset="-122"/>
                <a:cs typeface="宋体" panose="02010600030101010101" pitchFamily="2" charset="-122"/>
              </a:rPr>
              <a:t>1.</a:t>
            </a:r>
            <a:r>
              <a:rPr lang="zh-CN" altLang="zh-CN" dirty="0">
                <a:effectLst/>
                <a:latin typeface="宋体" panose="02010600030101010101" pitchFamily="2" charset="-122"/>
                <a:ea typeface="宋体" panose="02010600030101010101" pitchFamily="2" charset="-122"/>
                <a:cs typeface="宋体" panose="02010600030101010101" pitchFamily="2" charset="-122"/>
              </a:rPr>
              <a:t>自从有了计算机，就有了操作系统。</a:t>
            </a:r>
          </a:p>
          <a:p>
            <a:r>
              <a:rPr lang="en-US" altLang="zh-CN" dirty="0">
                <a:effectLst/>
                <a:latin typeface="宋体" panose="02010600030101010101" pitchFamily="2" charset="-122"/>
                <a:ea typeface="宋体" panose="02010600030101010101" pitchFamily="2" charset="-122"/>
                <a:cs typeface="宋体" panose="02010600030101010101" pitchFamily="2" charset="-122"/>
              </a:rPr>
              <a:t>2.</a:t>
            </a:r>
            <a:r>
              <a:rPr lang="zh-CN" altLang="zh-CN" dirty="0">
                <a:effectLst/>
                <a:latin typeface="宋体" panose="02010600030101010101" pitchFamily="2" charset="-122"/>
                <a:ea typeface="宋体" panose="02010600030101010101" pitchFamily="2" charset="-122"/>
                <a:cs typeface="宋体" panose="02010600030101010101" pitchFamily="2" charset="-122"/>
              </a:rPr>
              <a:t>多道程序设计技术引入后，不仅使得</a:t>
            </a:r>
            <a:r>
              <a:rPr lang="zh-CN" altLang="en-US" dirty="0">
                <a:latin typeface="宋体" panose="02010600030101010101" pitchFamily="2" charset="-122"/>
                <a:ea typeface="宋体" panose="02010600030101010101" pitchFamily="2" charset="-122"/>
                <a:cs typeface="宋体" panose="02010600030101010101" pitchFamily="2" charset="-122"/>
              </a:rPr>
              <a:t>处理机</a:t>
            </a:r>
            <a:r>
              <a:rPr lang="zh-CN" altLang="zh-CN" dirty="0">
                <a:effectLst/>
                <a:latin typeface="宋体" panose="02010600030101010101" pitchFamily="2" charset="-122"/>
                <a:ea typeface="宋体" panose="02010600030101010101" pitchFamily="2" charset="-122"/>
                <a:cs typeface="宋体" panose="02010600030101010101" pitchFamily="2" charset="-122"/>
              </a:rPr>
              <a:t>与外设的工作可以并行，也使得设备与设备之间的工作可以并行。</a:t>
            </a:r>
            <a:r>
              <a:rPr lang="en-US" altLang="zh-CN" dirty="0">
                <a:solidFill>
                  <a:srgbClr val="FF0000"/>
                </a:solidFill>
                <a:effectLst/>
                <a:latin typeface="宋体" panose="02010600030101010101" pitchFamily="2" charset="-122"/>
                <a:ea typeface="宋体" panose="02010600030101010101" pitchFamily="2" charset="-122"/>
                <a:cs typeface="宋体" panose="02010600030101010101" pitchFamily="2" charset="-122"/>
              </a:rPr>
              <a:t> </a:t>
            </a:r>
            <a:endParaRPr lang="zh-CN" altLang="zh-CN" dirty="0">
              <a:effectLst/>
              <a:latin typeface="宋体" panose="02010600030101010101" pitchFamily="2" charset="-122"/>
              <a:ea typeface="宋体" panose="02010600030101010101" pitchFamily="2" charset="-122"/>
              <a:cs typeface="宋体" panose="02010600030101010101" pitchFamily="2" charset="-122"/>
            </a:endParaRPr>
          </a:p>
          <a:p>
            <a:r>
              <a:rPr lang="en-US" altLang="zh-CN" dirty="0">
                <a:effectLst/>
                <a:latin typeface="宋体" panose="02010600030101010101" pitchFamily="2" charset="-122"/>
                <a:ea typeface="宋体" panose="02010600030101010101" pitchFamily="2" charset="-122"/>
                <a:cs typeface="宋体" panose="02010600030101010101" pitchFamily="2" charset="-122"/>
              </a:rPr>
              <a:t>3.</a:t>
            </a:r>
            <a:r>
              <a:rPr lang="zh-CN" altLang="zh-CN" dirty="0">
                <a:latin typeface="宋体" panose="02010600030101010101" pitchFamily="2" charset="-122"/>
                <a:ea typeface="宋体" panose="02010600030101010101" pitchFamily="2" charset="-122"/>
                <a:cs typeface="宋体" panose="02010600030101010101" pitchFamily="2" charset="-122"/>
              </a:rPr>
              <a:t>多道程序</a:t>
            </a:r>
            <a:r>
              <a:rPr lang="zh-CN" altLang="en-US" dirty="0">
                <a:latin typeface="宋体" panose="02010600030101010101" pitchFamily="2" charset="-122"/>
                <a:ea typeface="宋体" panose="02010600030101010101" pitchFamily="2" charset="-122"/>
                <a:cs typeface="宋体" panose="02010600030101010101" pitchFamily="2" charset="-122"/>
              </a:rPr>
              <a:t>技术</a:t>
            </a:r>
            <a:r>
              <a:rPr lang="zh-CN" altLang="zh-CN" dirty="0">
                <a:latin typeface="宋体" panose="02010600030101010101" pitchFamily="2" charset="-122"/>
                <a:ea typeface="宋体" panose="02010600030101010101" pitchFamily="2" charset="-122"/>
                <a:cs typeface="宋体" panose="02010600030101010101" pitchFamily="2" charset="-122"/>
              </a:rPr>
              <a:t>的引入主要是为了提高</a:t>
            </a:r>
            <a:r>
              <a:rPr lang="zh-CN" altLang="en-US" dirty="0">
                <a:latin typeface="宋体" panose="02010600030101010101" pitchFamily="2" charset="-122"/>
                <a:ea typeface="宋体" panose="02010600030101010101" pitchFamily="2" charset="-122"/>
                <a:cs typeface="宋体" panose="02010600030101010101" pitchFamily="2" charset="-122"/>
              </a:rPr>
              <a:t>处理机</a:t>
            </a:r>
            <a:r>
              <a:rPr lang="zh-CN" altLang="zh-CN" dirty="0">
                <a:latin typeface="宋体" panose="02010600030101010101" pitchFamily="2" charset="-122"/>
                <a:ea typeface="宋体" panose="02010600030101010101" pitchFamily="2" charset="-122"/>
                <a:cs typeface="宋体" panose="02010600030101010101" pitchFamily="2" charset="-122"/>
              </a:rPr>
              <a:t>的利用率。</a:t>
            </a:r>
            <a:r>
              <a:rPr lang="en-US" altLang="zh-CN" dirty="0">
                <a:solidFill>
                  <a:srgbClr val="FF0000"/>
                </a:solidFill>
                <a:latin typeface="宋体" panose="02010600030101010101" pitchFamily="2" charset="-122"/>
                <a:ea typeface="宋体" panose="02010600030101010101" pitchFamily="2" charset="-122"/>
                <a:cs typeface="宋体" panose="02010600030101010101" pitchFamily="2" charset="-122"/>
              </a:rPr>
              <a:t> </a:t>
            </a:r>
            <a:endParaRPr lang="zh-CN" altLang="zh-CN" dirty="0">
              <a:effectLst/>
              <a:latin typeface="宋体" panose="02010600030101010101" pitchFamily="2" charset="-122"/>
              <a:ea typeface="宋体" panose="02010600030101010101" pitchFamily="2" charset="-122"/>
              <a:cs typeface="宋体" panose="02010600030101010101" pitchFamily="2" charset="-122"/>
            </a:endParaRPr>
          </a:p>
          <a:p>
            <a:r>
              <a:rPr lang="en-US" altLang="zh-CN" dirty="0">
                <a:effectLst/>
                <a:latin typeface="宋体" panose="02010600030101010101" pitchFamily="2" charset="-122"/>
                <a:ea typeface="宋体" panose="02010600030101010101" pitchFamily="2" charset="-122"/>
                <a:cs typeface="宋体" panose="02010600030101010101" pitchFamily="2" charset="-122"/>
              </a:rPr>
              <a:t>4.</a:t>
            </a:r>
            <a:r>
              <a:rPr lang="zh-CN" altLang="zh-CN" dirty="0">
                <a:effectLst/>
                <a:latin typeface="宋体" panose="02010600030101010101" pitchFamily="2" charset="-122"/>
                <a:ea typeface="宋体" panose="02010600030101010101" pitchFamily="2" charset="-122"/>
                <a:cs typeface="宋体" panose="02010600030101010101" pitchFamily="2" charset="-122"/>
              </a:rPr>
              <a:t>操作系统</a:t>
            </a:r>
            <a:r>
              <a:rPr lang="zh-CN" altLang="en-US" dirty="0">
                <a:effectLst/>
                <a:latin typeface="宋体" panose="02010600030101010101" pitchFamily="2" charset="-122"/>
                <a:ea typeface="宋体" panose="02010600030101010101" pitchFamily="2" charset="-122"/>
                <a:cs typeface="宋体" panose="02010600030101010101" pitchFamily="2" charset="-122"/>
              </a:rPr>
              <a:t>的虚拟存储器技术是用“时间”来换取“空间”的。</a:t>
            </a:r>
            <a:endParaRPr lang="zh-CN" altLang="zh-CN" dirty="0">
              <a:effectLst/>
              <a:latin typeface="宋体" panose="02010600030101010101" pitchFamily="2" charset="-122"/>
              <a:ea typeface="宋体" panose="02010600030101010101" pitchFamily="2" charset="-122"/>
              <a:cs typeface="宋体" panose="02010600030101010101" pitchFamily="2" charset="-122"/>
            </a:endParaRPr>
          </a:p>
          <a:p>
            <a:r>
              <a:rPr lang="en-US" altLang="zh-CN" dirty="0">
                <a:effectLst/>
                <a:latin typeface="宋体" panose="02010600030101010101" pitchFamily="2" charset="-122"/>
                <a:ea typeface="宋体" panose="02010600030101010101" pitchFamily="2" charset="-122"/>
                <a:cs typeface="宋体" panose="02010600030101010101" pitchFamily="2" charset="-122"/>
              </a:rPr>
              <a:t>5.</a:t>
            </a:r>
            <a:r>
              <a:rPr lang="zh-CN" altLang="zh-CN" dirty="0">
                <a:effectLst/>
                <a:latin typeface="宋体" panose="02010600030101010101" pitchFamily="2" charset="-122"/>
                <a:ea typeface="宋体" panose="02010600030101010101" pitchFamily="2" charset="-122"/>
                <a:cs typeface="宋体" panose="02010600030101010101" pitchFamily="2" charset="-122"/>
              </a:rPr>
              <a:t>多道程序设计就是多个程序在某一时刻同时运行。</a:t>
            </a:r>
            <a:r>
              <a:rPr lang="en-US" altLang="zh-CN" dirty="0">
                <a:solidFill>
                  <a:srgbClr val="FF0000"/>
                </a:solidFill>
                <a:effectLst/>
                <a:latin typeface="宋体" panose="02010600030101010101" pitchFamily="2" charset="-122"/>
                <a:ea typeface="宋体" panose="02010600030101010101" pitchFamily="2" charset="-122"/>
                <a:cs typeface="宋体" panose="02010600030101010101" pitchFamily="2" charset="-122"/>
              </a:rPr>
              <a:t> </a:t>
            </a:r>
            <a:endParaRPr lang="zh-CN" altLang="zh-CN"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3" name="文本框 2">
            <a:extLst>
              <a:ext uri="{FF2B5EF4-FFF2-40B4-BE49-F238E27FC236}">
                <a16:creationId xmlns:a16="http://schemas.microsoft.com/office/drawing/2014/main" id="{017BD2AA-1F67-2976-465A-1CCC1057746A}"/>
              </a:ext>
            </a:extLst>
          </p:cNvPr>
          <p:cNvSpPr txBox="1"/>
          <p:nvPr/>
        </p:nvSpPr>
        <p:spPr>
          <a:xfrm>
            <a:off x="1103971" y="234175"/>
            <a:ext cx="1107996" cy="461665"/>
          </a:xfrm>
          <a:prstGeom prst="rect">
            <a:avLst/>
          </a:prstGeom>
          <a:noFill/>
        </p:spPr>
        <p:txBody>
          <a:bodyPr wrap="none" rtlCol="0">
            <a:spAutoFit/>
          </a:bodyPr>
          <a:lstStyle/>
          <a:p>
            <a:r>
              <a:rPr lang="zh-CN" altLang="en-US" sz="2400" dirty="0"/>
              <a:t>练习：</a:t>
            </a:r>
          </a:p>
        </p:txBody>
      </p:sp>
    </p:spTree>
    <p:extLst>
      <p:ext uri="{BB962C8B-B14F-4D97-AF65-F5344CB8AC3E}">
        <p14:creationId xmlns:p14="http://schemas.microsoft.com/office/powerpoint/2010/main" val="1712158704"/>
      </p:ext>
    </p:ext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 calcmode="lin" valueType="num">
                                      <p:cBhvr additive="base">
                                        <p:cTn id="37"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845BB8C-9C1C-661F-B6D3-F89FC7ABE57A}"/>
              </a:ext>
            </a:extLst>
          </p:cNvPr>
          <p:cNvSpPr>
            <a:spLocks noGrp="1"/>
          </p:cNvSpPr>
          <p:nvPr>
            <p:ph idx="1"/>
          </p:nvPr>
        </p:nvSpPr>
        <p:spPr/>
        <p:txBody>
          <a:bodyPr>
            <a:normAutofit lnSpcReduction="10000"/>
          </a:bodyPr>
          <a:lstStyle/>
          <a:p>
            <a:r>
              <a:rPr lang="zh-CN" altLang="en-US" dirty="0"/>
              <a:t>思考题</a:t>
            </a:r>
            <a:endParaRPr lang="en-US" altLang="zh-CN" dirty="0"/>
          </a:p>
          <a:p>
            <a:endParaRPr lang="en-US" altLang="zh-CN" dirty="0"/>
          </a:p>
          <a:p>
            <a:pPr marL="457200" indent="-457200">
              <a:buClr>
                <a:schemeClr val="tx1"/>
              </a:buClr>
              <a:buSzPct val="100000"/>
              <a:buFont typeface="+mj-lt"/>
              <a:buAutoNum type="arabicPeriod"/>
            </a:pPr>
            <a:r>
              <a:rPr lang="zh-CN" altLang="en-US" dirty="0"/>
              <a:t>物联网设备（如智能手环、传感器）通常硬件资源有限（低内存、低算力），且需低功耗运行。请分析这类设备的操作系统在 “虚拟性”“并发性” 特性上与桌面操作系统的差异，并说明这种差异是由哪些硬件或应用需求决定的？​</a:t>
            </a:r>
          </a:p>
          <a:p>
            <a:pPr marL="457200" indent="-457200">
              <a:buClr>
                <a:schemeClr val="tx1"/>
              </a:buClr>
              <a:buSzPct val="100000"/>
              <a:buFont typeface="+mj-lt"/>
              <a:buAutoNum type="arabicPeriod"/>
            </a:pPr>
            <a:r>
              <a:rPr lang="zh-CN" altLang="en-US" dirty="0"/>
              <a:t>早期操作系统以 “管理硬件、提高资源利用率” 为核心目标，而现在的操作系统更强调 “用户体验”“安全防护”。请结合技术发展（如硬件性能提升、网络普及），分析操作系统核心目标变迁的逻辑，并预测未来 </a:t>
            </a:r>
            <a:r>
              <a:rPr lang="en-US" altLang="zh-CN" dirty="0"/>
              <a:t>5 </a:t>
            </a:r>
            <a:r>
              <a:rPr lang="zh-CN" altLang="en-US" dirty="0"/>
              <a:t>年可能成为核心目标的新方向（需说明支撑理由）。</a:t>
            </a:r>
          </a:p>
          <a:p>
            <a:endParaRPr lang="zh-CN" altLang="en-US" dirty="0"/>
          </a:p>
        </p:txBody>
      </p:sp>
    </p:spTree>
    <p:extLst>
      <p:ext uri="{BB962C8B-B14F-4D97-AF65-F5344CB8AC3E}">
        <p14:creationId xmlns:p14="http://schemas.microsoft.com/office/powerpoint/2010/main" val="212238516"/>
      </p:ext>
    </p:ext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形用户界面, 文本&#10;&#10;AI 生成的内容可能不正确。">
            <a:extLst>
              <a:ext uri="{FF2B5EF4-FFF2-40B4-BE49-F238E27FC236}">
                <a16:creationId xmlns:a16="http://schemas.microsoft.com/office/drawing/2014/main" id="{4997F2B6-F4FD-4D47-612D-EFA7987D89D0}"/>
              </a:ext>
            </a:extLst>
          </p:cNvPr>
          <p:cNvPicPr>
            <a:picLocks noChangeAspect="1"/>
          </p:cNvPicPr>
          <p:nvPr/>
        </p:nvPicPr>
        <p:blipFill>
          <a:blip r:embed="rId2">
            <a:extLst>
              <a:ext uri="{28A0092B-C50C-407E-A947-70E740481C1C}">
                <a14:useLocalDpi xmlns:a14="http://schemas.microsoft.com/office/drawing/2010/main" val="0"/>
              </a:ext>
            </a:extLst>
          </a:blip>
          <a:srcRect l="11615" r="10001" b="-711"/>
          <a:stretch/>
        </p:blipFill>
        <p:spPr>
          <a:xfrm>
            <a:off x="61331" y="0"/>
            <a:ext cx="12069338" cy="6978246"/>
          </a:xfrm>
          <a:prstGeom prst="rect">
            <a:avLst/>
          </a:prstGeom>
        </p:spPr>
      </p:pic>
    </p:spTree>
    <p:extLst>
      <p:ext uri="{BB962C8B-B14F-4D97-AF65-F5344CB8AC3E}">
        <p14:creationId xmlns:p14="http://schemas.microsoft.com/office/powerpoint/2010/main" val="2807472591"/>
      </p:ext>
    </p:ext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66D5972-9AFD-32FB-0774-97D62FFC19F7}"/>
              </a:ext>
            </a:extLst>
          </p:cNvPr>
          <p:cNvSpPr>
            <a:spLocks noGrp="1"/>
          </p:cNvSpPr>
          <p:nvPr>
            <p:ph idx="1"/>
          </p:nvPr>
        </p:nvSpPr>
        <p:spPr>
          <a:xfrm>
            <a:off x="712502" y="802145"/>
            <a:ext cx="9635265" cy="5783850"/>
          </a:xfrm>
        </p:spPr>
        <p:txBody>
          <a:bodyPr>
            <a:normAutofit fontScale="62500" lnSpcReduction="20000"/>
          </a:bodyPr>
          <a:lstStyle/>
          <a:p>
            <a:pPr marL="0" indent="0">
              <a:buNone/>
            </a:pPr>
            <a:r>
              <a:rPr lang="zh-CN" altLang="en-US" sz="3200" dirty="0"/>
              <a:t>小组作业</a:t>
            </a:r>
            <a:endParaRPr lang="en-US" altLang="zh-CN" sz="3200" dirty="0"/>
          </a:p>
          <a:p>
            <a:pPr marL="457200" indent="-457200">
              <a:buSzPct val="100000"/>
              <a:buFont typeface="+mj-lt"/>
              <a:buAutoNum type="arabicPeriod"/>
            </a:pPr>
            <a:r>
              <a:rPr lang="en-US" altLang="zh-CN" dirty="0" err="1"/>
              <a:t>openEuler</a:t>
            </a:r>
            <a:r>
              <a:rPr lang="zh-CN" altLang="en-US" dirty="0"/>
              <a:t>进程控制块数据结构的内容及解析</a:t>
            </a:r>
            <a:endParaRPr lang="en-US" altLang="zh-CN" dirty="0"/>
          </a:p>
          <a:p>
            <a:pPr marL="457200" indent="-457200">
              <a:buSzPct val="100000"/>
              <a:buFont typeface="+mj-lt"/>
              <a:buAutoNum type="arabicPeriod"/>
            </a:pPr>
            <a:r>
              <a:rPr lang="en-US" altLang="zh-CN" dirty="0" err="1"/>
              <a:t>openEuler</a:t>
            </a:r>
            <a:r>
              <a:rPr lang="zh-CN" altLang="en-US" dirty="0"/>
              <a:t>中的进程树、</a:t>
            </a:r>
            <a:r>
              <a:rPr lang="en-US" altLang="zh-CN" dirty="0" err="1"/>
              <a:t>openEuler</a:t>
            </a:r>
            <a:r>
              <a:rPr lang="zh-CN" altLang="en-US" dirty="0"/>
              <a:t>中线程实现</a:t>
            </a:r>
          </a:p>
          <a:p>
            <a:pPr marL="457200" indent="-457200">
              <a:buSzPct val="100000"/>
              <a:buFont typeface="+mj-lt"/>
              <a:buAutoNum type="arabicPeriod"/>
            </a:pPr>
            <a:r>
              <a:rPr lang="zh-CN" altLang="en-US" dirty="0"/>
              <a:t>多核调度，</a:t>
            </a:r>
            <a:r>
              <a:rPr lang="en-US" altLang="zh-CN" dirty="0" err="1"/>
              <a:t>openEuler</a:t>
            </a:r>
            <a:r>
              <a:rPr lang="zh-CN" altLang="en-US" dirty="0"/>
              <a:t>的调度策略</a:t>
            </a:r>
          </a:p>
          <a:p>
            <a:pPr marL="457200" indent="-457200">
              <a:buSzPct val="100000"/>
              <a:buFont typeface="+mj-lt"/>
              <a:buAutoNum type="arabicPeriod"/>
            </a:pPr>
            <a:r>
              <a:rPr lang="en-US" altLang="zh-CN" dirty="0"/>
              <a:t>ARMv8</a:t>
            </a:r>
            <a:r>
              <a:rPr lang="zh-CN" altLang="en-US" dirty="0"/>
              <a:t>架构，</a:t>
            </a:r>
            <a:r>
              <a:rPr lang="en-US" altLang="zh-CN" dirty="0" err="1"/>
              <a:t>openEuler</a:t>
            </a:r>
            <a:r>
              <a:rPr lang="zh-CN" altLang="en-US" dirty="0"/>
              <a:t>中的页表</a:t>
            </a:r>
          </a:p>
          <a:p>
            <a:pPr marL="457200" indent="-457200">
              <a:buSzPct val="100000"/>
              <a:buFont typeface="+mj-lt"/>
              <a:buAutoNum type="arabicPeriod"/>
            </a:pPr>
            <a:r>
              <a:rPr lang="en-US" altLang="zh-CN" dirty="0"/>
              <a:t>NUMA-aware </a:t>
            </a:r>
            <a:r>
              <a:rPr lang="en-US" altLang="zh-CN" dirty="0" err="1"/>
              <a:t>Qspinlock</a:t>
            </a:r>
            <a:r>
              <a:rPr lang="zh-CN" altLang="en-US" dirty="0"/>
              <a:t>或</a:t>
            </a:r>
            <a:r>
              <a:rPr lang="en-US" altLang="zh-CN" b="0" i="0" dirty="0">
                <a:solidFill>
                  <a:srgbClr val="262626"/>
                </a:solidFill>
                <a:effectLst/>
                <a:latin typeface="PingFang SC"/>
              </a:rPr>
              <a:t>NUMA-aware</a:t>
            </a:r>
            <a:r>
              <a:rPr lang="zh-CN" altLang="en-US" b="0" i="0" dirty="0">
                <a:solidFill>
                  <a:srgbClr val="262626"/>
                </a:solidFill>
                <a:effectLst/>
                <a:latin typeface="PingFang SC"/>
              </a:rPr>
              <a:t>同步机制</a:t>
            </a:r>
            <a:endParaRPr lang="en-US" altLang="zh-CN" dirty="0"/>
          </a:p>
          <a:p>
            <a:pPr marL="457200" indent="-457200">
              <a:buSzPct val="100000"/>
              <a:buFont typeface="+mj-lt"/>
              <a:buAutoNum type="arabicPeriod"/>
            </a:pPr>
            <a:r>
              <a:rPr lang="en-US" altLang="zh-CN" dirty="0" err="1"/>
              <a:t>openEuler</a:t>
            </a:r>
            <a:r>
              <a:rPr lang="zh-CN" altLang="en-US" dirty="0"/>
              <a:t>中某一通信机制</a:t>
            </a:r>
            <a:endParaRPr lang="en-US" altLang="zh-CN" dirty="0"/>
          </a:p>
          <a:p>
            <a:pPr marL="457200" indent="-457200">
              <a:buSzPct val="100000"/>
              <a:buFont typeface="+mj-lt"/>
              <a:buAutoNum type="arabicPeriod"/>
            </a:pPr>
            <a:r>
              <a:rPr lang="en-US" altLang="zh-CN" dirty="0" err="1"/>
              <a:t>openEuler</a:t>
            </a:r>
            <a:r>
              <a:rPr lang="zh-CN" altLang="en-US" dirty="0"/>
              <a:t>中处理机调度算法</a:t>
            </a:r>
            <a:endParaRPr lang="en-US" altLang="zh-CN" dirty="0"/>
          </a:p>
          <a:p>
            <a:pPr marL="457200" indent="-457200">
              <a:buSzPct val="100000"/>
              <a:buFont typeface="+mj-lt"/>
              <a:buAutoNum type="arabicPeriod"/>
            </a:pPr>
            <a:r>
              <a:rPr lang="en-US" altLang="zh-CN" dirty="0" err="1"/>
              <a:t>openEuler</a:t>
            </a:r>
            <a:r>
              <a:rPr lang="zh-CN" altLang="en-US" dirty="0"/>
              <a:t>中进程优先级策略</a:t>
            </a:r>
          </a:p>
          <a:p>
            <a:pPr marL="457200" indent="-457200">
              <a:buSzPct val="100000"/>
              <a:buFont typeface="+mj-lt"/>
              <a:buAutoNum type="arabicPeriod"/>
            </a:pPr>
            <a:r>
              <a:rPr lang="en-US" altLang="zh-CN" dirty="0" err="1"/>
              <a:t>openEuler</a:t>
            </a:r>
            <a:r>
              <a:rPr lang="zh-CN" altLang="en-US" dirty="0"/>
              <a:t>中的文件系统实现机制及性能特点</a:t>
            </a:r>
            <a:endParaRPr lang="en-US" altLang="zh-CN" dirty="0"/>
          </a:p>
          <a:p>
            <a:pPr marL="457200" indent="-457200">
              <a:buSzPct val="100000"/>
              <a:buFont typeface="+mj-lt"/>
              <a:buAutoNum type="arabicPeriod"/>
            </a:pPr>
            <a:r>
              <a:rPr lang="en-US" altLang="zh-CN" dirty="0" err="1"/>
              <a:t>openEuler</a:t>
            </a:r>
            <a:r>
              <a:rPr lang="zh-CN" altLang="en-US" dirty="0"/>
              <a:t>中内存屏障及其应用</a:t>
            </a:r>
            <a:endParaRPr lang="en-US" altLang="zh-CN" dirty="0"/>
          </a:p>
          <a:p>
            <a:pPr marL="457200" indent="-457200">
              <a:buSzPct val="100000"/>
              <a:buFont typeface="+mj-lt"/>
              <a:buAutoNum type="arabicPeriod"/>
            </a:pPr>
            <a:r>
              <a:rPr lang="en-US" altLang="zh-CN" dirty="0" err="1"/>
              <a:t>openEuler</a:t>
            </a:r>
            <a:r>
              <a:rPr lang="zh-CN" altLang="en-US" b="0" i="0" dirty="0">
                <a:solidFill>
                  <a:srgbClr val="05073B"/>
                </a:solidFill>
                <a:effectLst/>
                <a:latin typeface="-apple-system"/>
              </a:rPr>
              <a:t>操作系统的安全机制</a:t>
            </a:r>
            <a:endParaRPr lang="en-US" altLang="zh-CN" b="0" i="0" dirty="0">
              <a:solidFill>
                <a:srgbClr val="05073B"/>
              </a:solidFill>
              <a:effectLst/>
              <a:latin typeface="-apple-system"/>
            </a:endParaRPr>
          </a:p>
          <a:p>
            <a:pPr marL="457200" indent="-457200">
              <a:buSzPct val="100000"/>
              <a:buFont typeface="+mj-lt"/>
              <a:buAutoNum type="arabicPeriod"/>
            </a:pPr>
            <a:r>
              <a:rPr lang="zh-CN" altLang="en-US" b="0" i="0" dirty="0">
                <a:solidFill>
                  <a:srgbClr val="05073B"/>
                </a:solidFill>
                <a:effectLst/>
                <a:latin typeface="-apple-system"/>
              </a:rPr>
              <a:t>现代操作系统中多线程和多核处理器的应用情况</a:t>
            </a:r>
            <a:endParaRPr lang="en-US" altLang="zh-CN" b="0" i="0" dirty="0">
              <a:solidFill>
                <a:srgbClr val="05073B"/>
              </a:solidFill>
              <a:effectLst/>
              <a:latin typeface="-apple-system"/>
            </a:endParaRPr>
          </a:p>
          <a:p>
            <a:pPr marL="457200" indent="-457200">
              <a:buSzPct val="100000"/>
              <a:buFont typeface="+mj-lt"/>
              <a:buAutoNum type="arabicPeriod"/>
            </a:pPr>
            <a:r>
              <a:rPr lang="zh-CN" altLang="en-US" dirty="0">
                <a:solidFill>
                  <a:srgbClr val="05073B"/>
                </a:solidFill>
                <a:latin typeface="-apple-system"/>
              </a:rPr>
              <a:t>如何参与</a:t>
            </a:r>
            <a:r>
              <a:rPr lang="en-US" altLang="zh-CN" dirty="0" err="1">
                <a:solidFill>
                  <a:srgbClr val="05073B"/>
                </a:solidFill>
                <a:latin typeface="-apple-system"/>
              </a:rPr>
              <a:t>openEuler</a:t>
            </a:r>
            <a:r>
              <a:rPr lang="zh-CN" altLang="en-US" dirty="0">
                <a:solidFill>
                  <a:srgbClr val="05073B"/>
                </a:solidFill>
                <a:latin typeface="-apple-system"/>
              </a:rPr>
              <a:t>开源社区贡献？</a:t>
            </a:r>
            <a:endParaRPr lang="en-US" altLang="zh-CN" dirty="0">
              <a:solidFill>
                <a:srgbClr val="05073B"/>
              </a:solidFill>
              <a:latin typeface="-apple-system"/>
            </a:endParaRPr>
          </a:p>
          <a:p>
            <a:pPr marL="457200" indent="-457200">
              <a:buSzPct val="100000"/>
              <a:buFont typeface="+mj-lt"/>
              <a:buAutoNum type="arabicPeriod"/>
            </a:pPr>
            <a:r>
              <a:rPr lang="zh-CN" altLang="en-US"/>
              <a:t>程序运行前的编译、链接做什么工作？怎么</a:t>
            </a:r>
            <a:r>
              <a:rPr lang="zh-CN" altLang="en-US" dirty="0"/>
              <a:t>进行？</a:t>
            </a:r>
          </a:p>
        </p:txBody>
      </p:sp>
    </p:spTree>
    <p:extLst>
      <p:ext uri="{BB962C8B-B14F-4D97-AF65-F5344CB8AC3E}">
        <p14:creationId xmlns:p14="http://schemas.microsoft.com/office/powerpoint/2010/main" val="417348966"/>
      </p:ext>
    </p:ext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CE40172-6F0A-4EBB-BD9D-D4A5148269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62" t="2982" r="17536" b="2982"/>
          <a:stretch/>
        </p:blipFill>
        <p:spPr bwMode="auto">
          <a:xfrm>
            <a:off x="1137753" y="1246909"/>
            <a:ext cx="4216445" cy="53943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50FF9B9-8E6C-4C91-9724-5B43BB3494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90" r="8213"/>
          <a:stretch/>
        </p:blipFill>
        <p:spPr bwMode="auto">
          <a:xfrm>
            <a:off x="5914513" y="1246909"/>
            <a:ext cx="4417792" cy="5394319"/>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1F5CE1A0-86B6-4528-8210-0C237E7E1B5E}"/>
              </a:ext>
            </a:extLst>
          </p:cNvPr>
          <p:cNvSpPr txBox="1"/>
          <p:nvPr/>
        </p:nvSpPr>
        <p:spPr>
          <a:xfrm>
            <a:off x="3481473" y="216772"/>
            <a:ext cx="4054207" cy="707886"/>
          </a:xfrm>
          <a:prstGeom prst="rect">
            <a:avLst/>
          </a:prstGeom>
          <a:noFill/>
        </p:spPr>
        <p:txBody>
          <a:bodyPr wrap="square" rtlCol="0">
            <a:spAutoFit/>
          </a:bodyPr>
          <a:lstStyle/>
          <a:p>
            <a:r>
              <a:rPr lang="zh-CN" altLang="en-US" sz="4000" dirty="0"/>
              <a:t>推荐的参考书：</a:t>
            </a:r>
          </a:p>
        </p:txBody>
      </p:sp>
    </p:spTree>
    <p:extLst>
      <p:ext uri="{BB962C8B-B14F-4D97-AF65-F5344CB8AC3E}">
        <p14:creationId xmlns:p14="http://schemas.microsoft.com/office/powerpoint/2010/main" val="2468191422"/>
      </p:ext>
    </p:ext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0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0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12.xml><?xml version="1.0" encoding="utf-8"?>
<p:tagLst xmlns:a="http://schemas.openxmlformats.org/drawingml/2006/main" xmlns:r="http://schemas.openxmlformats.org/officeDocument/2006/relationships" xmlns:p="http://schemas.openxmlformats.org/presentationml/2006/main">
  <p:tag name="PROBLEMSCORE" val="2.0"/>
</p:tagLst>
</file>

<file path=ppt/tags/tag11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1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2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2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5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3.xml><?xml version="1.0" encoding="utf-8"?>
<p:tagLst xmlns:a="http://schemas.openxmlformats.org/drawingml/2006/main" xmlns:r="http://schemas.openxmlformats.org/officeDocument/2006/relationships" xmlns:p="http://schemas.openxmlformats.org/presentationml/2006/main">
  <p:tag name="PROBLEMSCORE" val="1.0"/>
</p:tagLst>
</file>

<file path=ppt/tags/tag7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8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8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8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PROBLEMSCORE" val="2.0"/>
</p:tagLst>
</file>

<file path=ppt/tags/tag9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9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9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操作系统">
  <a:themeElements>
    <a:clrScheme name="操作系统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操作系统">
      <a:majorFont>
        <a:latin typeface="Tahoma"/>
        <a:ea typeface="黑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1"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1"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操作系统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操作系统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操作系统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操作系统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操作系统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操作系统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操作系统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2771</TotalTime>
  <Words>5641</Words>
  <Application>Microsoft Office PowerPoint</Application>
  <PresentationFormat>宽屏</PresentationFormat>
  <Paragraphs>441</Paragraphs>
  <Slides>73</Slides>
  <Notes>10</Notes>
  <HiddenSlides>0</HiddenSlides>
  <MMClips>0</MMClips>
  <ScaleCrop>false</ScaleCrop>
  <HeadingPairs>
    <vt:vector size="8" baseType="variant">
      <vt:variant>
        <vt:lpstr>已用的字体</vt:lpstr>
      </vt:variant>
      <vt:variant>
        <vt:i4>22</vt:i4>
      </vt:variant>
      <vt:variant>
        <vt:lpstr>主题</vt:lpstr>
      </vt:variant>
      <vt:variant>
        <vt:i4>2</vt:i4>
      </vt:variant>
      <vt:variant>
        <vt:lpstr>嵌入 OLE 服务器</vt:lpstr>
      </vt:variant>
      <vt:variant>
        <vt:i4>2</vt:i4>
      </vt:variant>
      <vt:variant>
        <vt:lpstr>幻灯片标题</vt:lpstr>
      </vt:variant>
      <vt:variant>
        <vt:i4>73</vt:i4>
      </vt:variant>
    </vt:vector>
  </HeadingPairs>
  <TitlesOfParts>
    <vt:vector size="99" baseType="lpstr">
      <vt:lpstr>-apple-system</vt:lpstr>
      <vt:lpstr>Helvetica Neue</vt:lpstr>
      <vt:lpstr>PingFang SC</vt:lpstr>
      <vt:lpstr>等线</vt:lpstr>
      <vt:lpstr>仿宋</vt:lpstr>
      <vt:lpstr>黑体</vt:lpstr>
      <vt:lpstr>华文琥珀</vt:lpstr>
      <vt:lpstr>华文隶书</vt:lpstr>
      <vt:lpstr>华文细黑</vt:lpstr>
      <vt:lpstr>华文新魏</vt:lpstr>
      <vt:lpstr>华文行楷</vt:lpstr>
      <vt:lpstr>华文中宋</vt:lpstr>
      <vt:lpstr>楷体</vt:lpstr>
      <vt:lpstr>宋体</vt:lpstr>
      <vt:lpstr>微软雅黑</vt:lpstr>
      <vt:lpstr>微软雅黑</vt:lpstr>
      <vt:lpstr>Arial</vt:lpstr>
      <vt:lpstr>Calibri</vt:lpstr>
      <vt:lpstr>Tahoma</vt:lpstr>
      <vt:lpstr>Times New Roman</vt:lpstr>
      <vt:lpstr>Verdana</vt:lpstr>
      <vt:lpstr>Wingdings</vt:lpstr>
      <vt:lpstr>Office 主题​​</vt:lpstr>
      <vt:lpstr>操作系统</vt:lpstr>
      <vt:lpstr>VISIO</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第1章  操作系统概述</vt:lpstr>
      <vt:lpstr>本章目录</vt:lpstr>
      <vt:lpstr>PowerPoint 演示文稿</vt:lpstr>
      <vt:lpstr>PowerPoint 演示文稿</vt:lpstr>
      <vt:lpstr>操作系统地位</vt:lpstr>
      <vt:lpstr>1.1  操作系统的概念</vt:lpstr>
      <vt:lpstr>1.1  操作系统的概念</vt:lpstr>
      <vt:lpstr>1.1  操作系统的概念</vt:lpstr>
      <vt:lpstr>PowerPoint 演示文稿</vt:lpstr>
      <vt:lpstr>PowerPoint 演示文稿</vt:lpstr>
      <vt:lpstr>1.2  操作系统的发展过程</vt:lpstr>
      <vt:lpstr>操作系统发展过程</vt:lpstr>
      <vt:lpstr>PowerPoint 演示文稿</vt:lpstr>
      <vt:lpstr>1.2.1  人工操作阶段——在第一代计算机时期</vt:lpstr>
      <vt:lpstr>1.2.1  人工操作阶段</vt:lpstr>
      <vt:lpstr>PowerPoint 演示文稿</vt:lpstr>
      <vt:lpstr>1.2.1  人工操作阶段</vt:lpstr>
      <vt:lpstr>PowerPoint 演示文稿</vt:lpstr>
      <vt:lpstr>PowerPoint 演示文稿</vt:lpstr>
      <vt:lpstr>1.2.2  单道批处理系统</vt:lpstr>
      <vt:lpstr>PowerPoint 演示文稿</vt:lpstr>
      <vt:lpstr>1.2.2  单道程序批处理系统</vt:lpstr>
      <vt:lpstr>PowerPoint 演示文稿</vt:lpstr>
      <vt:lpstr>1.2.3  多道程序批处理系统</vt:lpstr>
      <vt:lpstr>PowerPoint 演示文稿</vt:lpstr>
      <vt:lpstr>PowerPoint 演示文稿</vt:lpstr>
      <vt:lpstr>1.2.3  多道程序批处理系统</vt:lpstr>
      <vt:lpstr>1.2.3  多道程序批处理系统</vt:lpstr>
      <vt:lpstr>1.2.3  多道程序批处理系统</vt:lpstr>
      <vt:lpstr>1.2.4  分时系统</vt:lpstr>
      <vt:lpstr>1.2.4  分时系统</vt:lpstr>
      <vt:lpstr>PowerPoint 演示文稿</vt:lpstr>
      <vt:lpstr>1.2.4  分时系统</vt:lpstr>
      <vt:lpstr>1.2.5  实时系统</vt:lpstr>
      <vt:lpstr>PowerPoint 演示文稿</vt:lpstr>
      <vt:lpstr>PowerPoint 演示文稿</vt:lpstr>
      <vt:lpstr>PowerPoint 演示文稿</vt:lpstr>
      <vt:lpstr>1.2.6  通用操作系统</vt:lpstr>
      <vt:lpstr>1.2.7  操作系统的进一步发展</vt:lpstr>
      <vt:lpstr>PowerPoint 演示文稿</vt:lpstr>
      <vt:lpstr>课堂问答</vt:lpstr>
      <vt:lpstr>课堂问答</vt:lpstr>
      <vt:lpstr>1.3  操作系统的基本特征</vt:lpstr>
      <vt:lpstr>1.3.1  并发性</vt:lpstr>
      <vt:lpstr>1.3.2  共享性</vt:lpstr>
      <vt:lpstr>1.3.3  虚拟性</vt:lpstr>
      <vt:lpstr>1.3.4  异步性</vt:lpstr>
      <vt:lpstr>PowerPoint 演示文稿</vt:lpstr>
      <vt:lpstr>PowerPoint 演示文稿</vt:lpstr>
      <vt:lpstr>1.4  操作系统的主要功能</vt:lpstr>
      <vt:lpstr>1.4.1  处理机管理</vt:lpstr>
      <vt:lpstr>1.4.2  存储管理</vt:lpstr>
      <vt:lpstr>4.重定位</vt:lpstr>
      <vt:lpstr>1.4.3  设备管理</vt:lpstr>
      <vt:lpstr>1.4.4  文件管理</vt:lpstr>
      <vt:lpstr>1.4.5  用户接口</vt:lpstr>
      <vt:lpstr>1.5  计算机硬件系统</vt:lpstr>
      <vt:lpstr>1.5.1  计算机硬件系统的组成</vt:lpstr>
      <vt:lpstr>1.5.2  与操作系统相关的主要寄存器</vt:lpstr>
      <vt:lpstr>小结</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第1章  操作系统概述</dc:title>
  <dc:creator/>
  <cp:lastModifiedBy>Z33789</cp:lastModifiedBy>
  <cp:revision>569</cp:revision>
  <dcterms:created xsi:type="dcterms:W3CDTF">2019-06-19T02:08:00Z</dcterms:created>
  <dcterms:modified xsi:type="dcterms:W3CDTF">2025-09-24T15:27:28Z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